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3" Type="http://schemas.openxmlformats.org/officeDocument/2006/relationships/slide" Target="slides/slide58.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e30232c237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e30232c237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e30232c237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1e30232c237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e30232c237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e30232c237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e30232c237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e30232c237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e30232c237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1e30232c237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e30232c237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e30232c237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1e30232c237_0_1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1e30232c237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e30232c237_0_1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1e30232c237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e30232c237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e30232c237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1e30232c237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1e30232c237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e30232c23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e30232c23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1e30232c237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1e30232c237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1e30232c237_0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1e30232c237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e30232c237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e30232c237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1e30232c237_0_1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1e30232c237_0_1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e30232c237_0_1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e30232c237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465912d8e5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465912d8e5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465912d8e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465912d8e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2465912d8e5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2465912d8e5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2465912d8e5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2465912d8e5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2465912d8e5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2465912d8e5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e30232c23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e30232c23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465912d8e5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465912d8e5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465912d8e5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465912d8e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2465912d8e5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2465912d8e5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465912d8e5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2465912d8e5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465912d8e5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465912d8e5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465912d8e5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465912d8e5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465912d8e5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2465912d8e5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465912d8e5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465912d8e5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2465912d8e5_0_2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2465912d8e5_0_2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2465912d8e5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2465912d8e5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e30232c237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e30232c237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2465912d8e5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2465912d8e5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465912d8e5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2465912d8e5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2465912d8e5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2465912d8e5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2465912d8e5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2465912d8e5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2465912d8e5_0_1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2465912d8e5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2465912d8e5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2465912d8e5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2465912d8e5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2465912d8e5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2465912d8e5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2465912d8e5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2465912d8e5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2465912d8e5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2465912d8e5_0_2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2465912d8e5_0_2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e30232c237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e30232c237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g1e329f5199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4" name="Google Shape;404;g1e329f5199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1e329f5199f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1e329f5199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4" name="Shape 414"/>
        <p:cNvGrpSpPr/>
        <p:nvPr/>
      </p:nvGrpSpPr>
      <p:grpSpPr>
        <a:xfrm>
          <a:off x="0" y="0"/>
          <a:ext cx="0" cy="0"/>
          <a:chOff x="0" y="0"/>
          <a:chExt cx="0" cy="0"/>
        </a:xfrm>
      </p:grpSpPr>
      <p:sp>
        <p:nvSpPr>
          <p:cNvPr id="415" name="Google Shape;415;g1e329f5199f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6" name="Google Shape;416;g1e329f5199f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0" name="Shape 420"/>
        <p:cNvGrpSpPr/>
        <p:nvPr/>
      </p:nvGrpSpPr>
      <p:grpSpPr>
        <a:xfrm>
          <a:off x="0" y="0"/>
          <a:ext cx="0" cy="0"/>
          <a:chOff x="0" y="0"/>
          <a:chExt cx="0" cy="0"/>
        </a:xfrm>
      </p:grpSpPr>
      <p:sp>
        <p:nvSpPr>
          <p:cNvPr id="421" name="Google Shape;421;g1e329f5199f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2" name="Google Shape;422;g1e329f5199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1e329f5199f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1e329f5199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1e329f5199f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1e329f5199f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1e329f5199f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0" name="Google Shape;440;g1e329f5199f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g1e329f5199f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6" name="Google Shape;446;g1e329f5199f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1e329f5199f_0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1e329f5199f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e30232c237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e30232c237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e30232c237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e30232c237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1e30232c237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1e30232c23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e30232c237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e30232c237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8.png"/><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6.png"/><Relationship Id="rId4" Type="http://schemas.openxmlformats.org/officeDocument/2006/relationships/image" Target="../media/image13.png"/><Relationship Id="rId5" Type="http://schemas.openxmlformats.org/officeDocument/2006/relationships/image" Target="../media/image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5.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0.png"/><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22.g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17.png"/><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pt-BR"/>
              <a:t>Redes Industriais</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pt-BR"/>
              <a:t>Introdução</a:t>
            </a:r>
            <a:endParaRPr/>
          </a:p>
        </p:txBody>
      </p:sp>
      <p:sp>
        <p:nvSpPr>
          <p:cNvPr id="56" name="Google Shape;56;p13"/>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Evolução das redes de computadores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22" name="Google Shape;122;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pt-BR" sz="2000"/>
              <a:t>Nos anos</a:t>
            </a:r>
            <a:r>
              <a:rPr lang="pt-BR" sz="2000"/>
              <a:t> 60-70 existiam os mainframes, terminais  burros e impressoras conectados, com sistema de  processamento em lote e centralizado.</a:t>
            </a:r>
            <a:endParaRPr sz="2000"/>
          </a:p>
          <a:p>
            <a:pPr indent="-355600" lvl="0" marL="457200" rtl="0" algn="l">
              <a:spcBef>
                <a:spcPts val="0"/>
              </a:spcBef>
              <a:spcAft>
                <a:spcPts val="0"/>
              </a:spcAft>
              <a:buSzPts val="2000"/>
              <a:buChar char="●"/>
            </a:pPr>
            <a:r>
              <a:rPr lang="pt-BR" sz="2000"/>
              <a:t>Anos 80 surgem os primeiros PCs, com baixo custo  (em relação aos mainframes), e processamento  individualizado.</a:t>
            </a:r>
            <a:endParaRPr sz="2000"/>
          </a:p>
          <a:p>
            <a:pPr indent="-355600" lvl="0" marL="457200" rtl="0" algn="l">
              <a:spcBef>
                <a:spcPts val="0"/>
              </a:spcBef>
              <a:spcAft>
                <a:spcPts val="0"/>
              </a:spcAft>
              <a:buSzPts val="2000"/>
              <a:buChar char="●"/>
            </a:pPr>
            <a:r>
              <a:rPr lang="pt-BR" sz="2000"/>
              <a:t>No final</a:t>
            </a:r>
            <a:r>
              <a:rPr lang="pt-BR" sz="2000"/>
              <a:t> dos anos 80 é que </a:t>
            </a:r>
            <a:r>
              <a:rPr lang="pt-BR" sz="2000"/>
              <a:t>surge o conceito</a:t>
            </a:r>
            <a:r>
              <a:rPr lang="pt-BR" sz="2000"/>
              <a:t> de rede de  computadores como meio de compartilhamento de  recursos: arquivos, </a:t>
            </a:r>
            <a:r>
              <a:rPr lang="pt-BR" sz="2000"/>
              <a:t>impressoras,</a:t>
            </a:r>
            <a:r>
              <a:rPr lang="pt-BR" sz="2000"/>
              <a:t> etc.</a:t>
            </a:r>
            <a:endParaRPr sz="2000"/>
          </a:p>
          <a:p>
            <a:pPr indent="0" lvl="0" marL="0" rtl="0" algn="l">
              <a:spcBef>
                <a:spcPts val="1200"/>
              </a:spcBef>
              <a:spcAft>
                <a:spcPts val="0"/>
              </a:spcAft>
              <a:buClr>
                <a:schemeClr val="dk1"/>
              </a:buClr>
              <a:buSzPts val="1100"/>
              <a:buFont typeface="Arial"/>
              <a:buNone/>
            </a:pPr>
            <a:r>
              <a:t/>
            </a:r>
            <a:endParaRPr sz="2000"/>
          </a:p>
          <a:p>
            <a:pPr indent="0" lvl="0" marL="0" rtl="0" algn="l">
              <a:spcBef>
                <a:spcPts val="1200"/>
              </a:spcBef>
              <a:spcAft>
                <a:spcPts val="1200"/>
              </a:spcAft>
              <a:buNone/>
            </a:pPr>
            <a:r>
              <a:t/>
            </a:r>
            <a:endParaRPr sz="2000"/>
          </a:p>
        </p:txBody>
      </p:sp>
      <p:sp>
        <p:nvSpPr>
          <p:cNvPr id="123" name="Google Shape;123;p22"/>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Evolução das redes de computadores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29" name="Google Shape;129;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Podemos concluir que a evolução das redes  se deve a dois fatores: (1º) meios de  comunicação (Internet), (2º) os  microcomputadores.</a:t>
            </a:r>
            <a:endParaRPr/>
          </a:p>
          <a:p>
            <a:pPr indent="0" lvl="0" marL="457200" rtl="0" algn="l">
              <a:spcBef>
                <a:spcPts val="1200"/>
              </a:spcBef>
              <a:spcAft>
                <a:spcPts val="0"/>
              </a:spcAft>
              <a:buNone/>
            </a:pPr>
            <a:r>
              <a:t/>
            </a:r>
            <a:endParaRPr/>
          </a:p>
          <a:p>
            <a:pPr indent="-342900" lvl="0" marL="457200" rtl="0" algn="l">
              <a:spcBef>
                <a:spcPts val="1200"/>
              </a:spcBef>
              <a:spcAft>
                <a:spcPts val="0"/>
              </a:spcAft>
              <a:buSzPts val="1800"/>
              <a:buChar char="●"/>
            </a:pPr>
            <a:r>
              <a:rPr lang="pt-BR"/>
              <a:t>É difícil imaginar nos dias atuais uma pessoa  vivendo sem o auxílio de uma rede de  computadores, pois se o indivíduo tiver  acesso a internet ele já faz parte de uma  rede, aliás a maior delas.</a:t>
            </a:r>
            <a:endParaRPr/>
          </a:p>
        </p:txBody>
      </p:sp>
      <p:sp>
        <p:nvSpPr>
          <p:cNvPr id="130" name="Google Shape;130;p23"/>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1ª Rede Computadores - ARPA</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36" name="Google Shape;136;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0360" lvl="0" marL="457200" rtl="0" algn="l">
              <a:lnSpc>
                <a:spcPct val="95000"/>
              </a:lnSpc>
              <a:spcBef>
                <a:spcPts val="0"/>
              </a:spcBef>
              <a:spcAft>
                <a:spcPts val="0"/>
              </a:spcAft>
              <a:buSzPts val="1760"/>
              <a:buChar char="●"/>
            </a:pPr>
            <a:r>
              <a:rPr lang="pt-BR" sz="1760"/>
              <a:t>Guerra pelo domínio tecnológico (EUA e União Soviética).</a:t>
            </a:r>
            <a:endParaRPr sz="1760"/>
          </a:p>
          <a:p>
            <a:pPr indent="0" lvl="0" marL="0" rtl="0" algn="l">
              <a:lnSpc>
                <a:spcPct val="95000"/>
              </a:lnSpc>
              <a:spcBef>
                <a:spcPts val="1200"/>
              </a:spcBef>
              <a:spcAft>
                <a:spcPts val="0"/>
              </a:spcAft>
              <a:buClr>
                <a:schemeClr val="dk1"/>
              </a:buClr>
              <a:buSzPts val="770"/>
              <a:buFont typeface="Arial"/>
              <a:buNone/>
            </a:pPr>
            <a:r>
              <a:t/>
            </a:r>
            <a:endParaRPr sz="1760"/>
          </a:p>
          <a:p>
            <a:pPr indent="-340360" lvl="0" marL="457200" rtl="0" algn="l">
              <a:lnSpc>
                <a:spcPct val="95000"/>
              </a:lnSpc>
              <a:spcBef>
                <a:spcPts val="1200"/>
              </a:spcBef>
              <a:spcAft>
                <a:spcPts val="0"/>
              </a:spcAft>
              <a:buSzPts val="1760"/>
              <a:buChar char="●"/>
            </a:pPr>
            <a:r>
              <a:rPr lang="pt-BR" sz="1760"/>
              <a:t>ARPA (Advanced Research Projects Agency)– ligada  departamento defesa americano com intuito de pesquisar e  desenvolver novas tecnologias.</a:t>
            </a:r>
            <a:endParaRPr sz="1760"/>
          </a:p>
          <a:p>
            <a:pPr indent="-340360" lvl="0" marL="457200" rtl="0" algn="l">
              <a:lnSpc>
                <a:spcPct val="95000"/>
              </a:lnSpc>
              <a:spcBef>
                <a:spcPts val="0"/>
              </a:spcBef>
              <a:spcAft>
                <a:spcPts val="0"/>
              </a:spcAft>
              <a:buSzPts val="1760"/>
              <a:buChar char="●"/>
            </a:pPr>
            <a:r>
              <a:rPr lang="pt-BR" sz="1760"/>
              <a:t>Década de 60 – como manter a comunicação de dados em  tempos de crise (ataque nuclear).</a:t>
            </a:r>
            <a:endParaRPr sz="1760"/>
          </a:p>
          <a:p>
            <a:pPr indent="-340360" lvl="0" marL="457200" rtl="0" algn="l">
              <a:lnSpc>
                <a:spcPct val="95000"/>
              </a:lnSpc>
              <a:spcBef>
                <a:spcPts val="0"/>
              </a:spcBef>
              <a:spcAft>
                <a:spcPts val="0"/>
              </a:spcAft>
              <a:buSzPts val="1760"/>
              <a:buChar char="●"/>
            </a:pPr>
            <a:r>
              <a:rPr lang="pt-BR" sz="1760"/>
              <a:t>Surgiu </a:t>
            </a:r>
            <a:r>
              <a:rPr lang="pt-BR" sz="1760"/>
              <a:t>então o conceito</a:t>
            </a:r>
            <a:r>
              <a:rPr lang="pt-BR" sz="1760"/>
              <a:t> de comutação de pacotes, onde os  dados eram divididos em pequenas porções e recebiam uma  etiqueta com endereçamento (origem/destino).</a:t>
            </a:r>
            <a:endParaRPr sz="1760"/>
          </a:p>
          <a:p>
            <a:pPr indent="0" lvl="0" marL="0" rtl="0" algn="l">
              <a:lnSpc>
                <a:spcPct val="95000"/>
              </a:lnSpc>
              <a:spcBef>
                <a:spcPts val="1200"/>
              </a:spcBef>
              <a:spcAft>
                <a:spcPts val="0"/>
              </a:spcAft>
              <a:buClr>
                <a:schemeClr val="dk1"/>
              </a:buClr>
              <a:buSzPts val="770"/>
              <a:buFont typeface="Arial"/>
              <a:buNone/>
            </a:pPr>
            <a:r>
              <a:t/>
            </a:r>
            <a:endParaRPr sz="1760"/>
          </a:p>
          <a:p>
            <a:pPr indent="0" lvl="0" marL="0" rtl="0" algn="l">
              <a:lnSpc>
                <a:spcPct val="95000"/>
              </a:lnSpc>
              <a:spcBef>
                <a:spcPts val="1200"/>
              </a:spcBef>
              <a:spcAft>
                <a:spcPts val="1200"/>
              </a:spcAft>
              <a:buSzPts val="770"/>
              <a:buNone/>
            </a:pPr>
            <a:r>
              <a:t/>
            </a:r>
            <a:endParaRPr sz="1760"/>
          </a:p>
        </p:txBody>
      </p:sp>
      <p:sp>
        <p:nvSpPr>
          <p:cNvPr id="137" name="Google Shape;137;p24"/>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1ª Rede Computadores - ARPAnet</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43" name="Google Shape;143;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1962 - J.C.R. Licklider passou a coordenar o projeto.</a:t>
            </a:r>
            <a:endParaRPr/>
          </a:p>
          <a:p>
            <a:pPr indent="-342900" lvl="0" marL="457200" rtl="0" algn="l">
              <a:spcBef>
                <a:spcPts val="0"/>
              </a:spcBef>
              <a:spcAft>
                <a:spcPts val="0"/>
              </a:spcAft>
              <a:buSzPts val="1800"/>
              <a:buChar char="●"/>
            </a:pPr>
            <a:r>
              <a:rPr lang="pt-BR"/>
              <a:t>30-08-1969 - primeira conexão de rede entre computadores ligando  Universidade da Califórnia em Los Angeles (UCLA) ao SRI (Stanford  Research Institute, Califórnia) e posteriormente Universidade da  Califórnia em Santa Barbara (UCSB) e a Universidade de Utah em  Salt Lake City.</a:t>
            </a:r>
            <a:endParaRPr/>
          </a:p>
          <a:p>
            <a:pPr indent="-342900" lvl="0" marL="457200" rtl="0" algn="l">
              <a:spcBef>
                <a:spcPts val="0"/>
              </a:spcBef>
              <a:spcAft>
                <a:spcPts val="0"/>
              </a:spcAft>
              <a:buSzPts val="1800"/>
              <a:buChar char="●"/>
            </a:pPr>
            <a:r>
              <a:rPr lang="pt-BR"/>
              <a:t>Nasce a ARPAnet – conexão remota, impressão remota, troca  arquivos (FTP), e-mail.</a:t>
            </a:r>
            <a:endParaRPr/>
          </a:p>
          <a:p>
            <a:pPr indent="-342900" lvl="0" marL="457200" rtl="0" algn="l">
              <a:spcBef>
                <a:spcPts val="0"/>
              </a:spcBef>
              <a:spcAft>
                <a:spcPts val="0"/>
              </a:spcAft>
              <a:buSzPts val="1800"/>
              <a:buChar char="●"/>
            </a:pPr>
            <a:r>
              <a:rPr lang="pt-BR"/>
              <a:t>1971 a rede tinha 15 nós, e 1972 37 nós, em 1980 eram 400 nós  (hosts) e hoje são bilhões de hosts conectados trocando informações</a:t>
            </a:r>
            <a:endParaRPr/>
          </a:p>
        </p:txBody>
      </p:sp>
      <p:sp>
        <p:nvSpPr>
          <p:cNvPr id="144" name="Google Shape;144;p25"/>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1ª Rede Computadores - datas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50" name="Google Shape;150;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a:bodyPr>
          <a:lstStyle/>
          <a:p>
            <a:pPr indent="-334327" lvl="0" marL="457200" rtl="0" algn="l">
              <a:spcBef>
                <a:spcPts val="0"/>
              </a:spcBef>
              <a:spcAft>
                <a:spcPts val="0"/>
              </a:spcAft>
              <a:buSzPct val="100000"/>
              <a:buChar char="●"/>
            </a:pPr>
            <a:r>
              <a:rPr lang="pt-BR"/>
              <a:t>1977- A BBN desenvolve o primeiro TCP para Unix.</a:t>
            </a:r>
            <a:endParaRPr/>
          </a:p>
          <a:p>
            <a:pPr indent="-334327" lvl="0" marL="457200" rtl="0" algn="l">
              <a:spcBef>
                <a:spcPts val="0"/>
              </a:spcBef>
              <a:spcAft>
                <a:spcPts val="0"/>
              </a:spcAft>
              <a:buSzPct val="100000"/>
              <a:buChar char="●"/>
            </a:pPr>
            <a:r>
              <a:rPr lang="pt-BR"/>
              <a:t>1983 - O TCP/IP é estabelecido. A Internet começa a surgir; é desenvolvido o Name  Server na Universidade de Wisconsin; estações de trabalho se tornam acessíveis e há  uma explosão de redes locais.</a:t>
            </a:r>
            <a:endParaRPr/>
          </a:p>
          <a:p>
            <a:pPr indent="-334327" lvl="0" marL="457200" rtl="0" algn="l">
              <a:spcBef>
                <a:spcPts val="0"/>
              </a:spcBef>
              <a:spcAft>
                <a:spcPts val="0"/>
              </a:spcAft>
              <a:buSzPct val="100000"/>
              <a:buChar char="●"/>
            </a:pPr>
            <a:r>
              <a:rPr lang="pt-BR"/>
              <a:t>1984 - É estabelecido o DNS (Domain Name Server); o número de hosts da Arpanet  ultrapassa mil.</a:t>
            </a:r>
            <a:endParaRPr/>
          </a:p>
          <a:p>
            <a:pPr indent="-334327" lvl="0" marL="457200" rtl="0" algn="l">
              <a:spcBef>
                <a:spcPts val="0"/>
              </a:spcBef>
              <a:spcAft>
                <a:spcPts val="0"/>
              </a:spcAft>
              <a:buSzPct val="100000"/>
              <a:buChar char="●"/>
            </a:pPr>
            <a:r>
              <a:rPr lang="pt-BR"/>
              <a:t>1990 – Gropher ARCHIE e GOPHER - sistemas de busca de arquivos remotos.</a:t>
            </a:r>
            <a:endParaRPr/>
          </a:p>
          <a:p>
            <a:pPr indent="-334327" lvl="0" marL="457200" rtl="0" algn="l">
              <a:spcBef>
                <a:spcPts val="0"/>
              </a:spcBef>
              <a:spcAft>
                <a:spcPts val="0"/>
              </a:spcAft>
              <a:buSzPct val="100000"/>
              <a:buChar char="●"/>
            </a:pPr>
            <a:r>
              <a:rPr lang="pt-BR"/>
              <a:t>Década de 90 Tim Berners-Lee - físico suiço, desenvolveu conceito de hipertexto (ponteiro  para outras informações, e posteriormente criou o browser, interface gráfica apresentação  de hipertexto que foi denominado WWW (World Wide Web)</a:t>
            </a:r>
            <a:endParaRPr/>
          </a:p>
          <a:p>
            <a:pPr indent="-334327" lvl="0" marL="457200" rtl="0" algn="l">
              <a:spcBef>
                <a:spcPts val="0"/>
              </a:spcBef>
              <a:spcAft>
                <a:spcPts val="0"/>
              </a:spcAft>
              <a:buSzPct val="100000"/>
              <a:buChar char="●"/>
            </a:pPr>
            <a:r>
              <a:rPr lang="pt-BR"/>
              <a:t>Browser – Mosaic e Netscape.</a:t>
            </a:r>
            <a:endParaRPr/>
          </a:p>
        </p:txBody>
      </p:sp>
      <p:sp>
        <p:nvSpPr>
          <p:cNvPr id="151" name="Google Shape;151;p26"/>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1ª Rede Computadores - datas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pic>
        <p:nvPicPr>
          <p:cNvPr id="157" name="Google Shape;157;p27"/>
          <p:cNvPicPr preferRelativeResize="0"/>
          <p:nvPr/>
        </p:nvPicPr>
        <p:blipFill>
          <a:blip r:embed="rId3">
            <a:alphaModFix/>
          </a:blip>
          <a:stretch>
            <a:fillRect/>
          </a:stretch>
        </p:blipFill>
        <p:spPr>
          <a:xfrm>
            <a:off x="2372500" y="1155700"/>
            <a:ext cx="3962400" cy="3409950"/>
          </a:xfrm>
          <a:prstGeom prst="rect">
            <a:avLst/>
          </a:prstGeom>
          <a:noFill/>
          <a:ln>
            <a:noFill/>
          </a:ln>
        </p:spPr>
      </p:pic>
      <p:sp>
        <p:nvSpPr>
          <p:cNvPr id="158" name="Google Shape;158;p27"/>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Uso das Redes de Computadores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64" name="Google Shape;164;p2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Andrew S. Tanenbaum, divide de uma forma  geral o uso das redes de computadores em  dois grandes segmentos:</a:t>
            </a:r>
            <a:endParaRPr/>
          </a:p>
          <a:p>
            <a:pPr indent="-342900" lvl="0" marL="457200" rtl="0" algn="l">
              <a:spcBef>
                <a:spcPts val="0"/>
              </a:spcBef>
              <a:spcAft>
                <a:spcPts val="0"/>
              </a:spcAft>
              <a:buSzPts val="1800"/>
              <a:buChar char="●"/>
            </a:pPr>
            <a:r>
              <a:rPr lang="pt-BR"/>
              <a:t>1°Redes Corporativas  </a:t>
            </a:r>
            <a:endParaRPr/>
          </a:p>
          <a:p>
            <a:pPr indent="-342900" lvl="0" marL="457200" rtl="0" algn="l">
              <a:spcBef>
                <a:spcPts val="0"/>
              </a:spcBef>
              <a:spcAft>
                <a:spcPts val="0"/>
              </a:spcAft>
              <a:buSzPts val="1800"/>
              <a:buChar char="●"/>
            </a:pPr>
            <a:r>
              <a:rPr lang="pt-BR"/>
              <a:t>2°Redes Pessoais</a:t>
            </a:r>
            <a:endParaRPr/>
          </a:p>
        </p:txBody>
      </p:sp>
      <p:sp>
        <p:nvSpPr>
          <p:cNvPr id="165" name="Google Shape;165;p28"/>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Redes Corporativas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71" name="Google Shape;171;p2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Surgiram devido a necessidade de compartilhamento  de recursos</a:t>
            </a:r>
            <a:endParaRPr/>
          </a:p>
          <a:p>
            <a:pPr indent="-342900" lvl="0" marL="457200" rtl="0" algn="l">
              <a:spcBef>
                <a:spcPts val="0"/>
              </a:spcBef>
              <a:spcAft>
                <a:spcPts val="0"/>
              </a:spcAft>
              <a:buSzPts val="1800"/>
              <a:buChar char="●"/>
            </a:pPr>
            <a:r>
              <a:rPr lang="pt-BR"/>
              <a:t>Disponibilidade da informação independentemente da  localização geográfica dos usuários</a:t>
            </a:r>
            <a:endParaRPr/>
          </a:p>
          <a:p>
            <a:pPr indent="-342900" lvl="0" marL="457200" rtl="0" algn="l">
              <a:spcBef>
                <a:spcPts val="0"/>
              </a:spcBef>
              <a:spcAft>
                <a:spcPts val="0"/>
              </a:spcAft>
              <a:buSzPts val="1800"/>
              <a:buChar char="●"/>
            </a:pPr>
            <a:r>
              <a:rPr lang="pt-BR"/>
              <a:t>Confiabilidade	do	sistema	através	de	fontes  alternativas para se conseguir as informações</a:t>
            </a:r>
            <a:endParaRPr/>
          </a:p>
          <a:p>
            <a:pPr indent="-342900" lvl="0" marL="457200" rtl="0" algn="l">
              <a:spcBef>
                <a:spcPts val="0"/>
              </a:spcBef>
              <a:spcAft>
                <a:spcPts val="0"/>
              </a:spcAft>
              <a:buSzPts val="1800"/>
              <a:buChar char="●"/>
            </a:pPr>
            <a:r>
              <a:rPr lang="pt-BR"/>
              <a:t>Questão	financeira,	para	gerar	economia	de  investimentos</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1200"/>
              </a:spcAft>
              <a:buNone/>
            </a:pPr>
            <a:r>
              <a:t/>
            </a:r>
            <a:endParaRPr/>
          </a:p>
        </p:txBody>
      </p:sp>
      <p:sp>
        <p:nvSpPr>
          <p:cNvPr id="172" name="Google Shape;172;p29"/>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Redes Corporativas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78" name="Google Shape;178;p3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O modelo</a:t>
            </a:r>
            <a:r>
              <a:rPr lang="pt-BR"/>
              <a:t>	mais	utilizado	neste	sistema	de  redes é o padrão cliente/servidor.</a:t>
            </a:r>
            <a:endParaRPr/>
          </a:p>
          <a:p>
            <a:pPr indent="-342900" lvl="0" marL="457200" rtl="0" algn="l">
              <a:spcBef>
                <a:spcPts val="0"/>
              </a:spcBef>
              <a:spcAft>
                <a:spcPts val="0"/>
              </a:spcAft>
              <a:buSzPts val="1800"/>
              <a:buChar char="●"/>
            </a:pPr>
            <a:r>
              <a:rPr lang="pt-BR"/>
              <a:t>Exemplo:</a:t>
            </a:r>
            <a:endParaRPr/>
          </a:p>
          <a:p>
            <a:pPr indent="-342900" lvl="0" marL="457200" rtl="0" algn="l">
              <a:spcBef>
                <a:spcPts val="0"/>
              </a:spcBef>
              <a:spcAft>
                <a:spcPts val="0"/>
              </a:spcAft>
              <a:buSzPts val="1800"/>
              <a:buChar char="●"/>
            </a:pPr>
            <a:r>
              <a:rPr lang="pt-BR"/>
              <a:t>Servidor de arquivos</a:t>
            </a:r>
            <a:endParaRPr/>
          </a:p>
          <a:p>
            <a:pPr indent="-342900" lvl="0" marL="457200" rtl="0" algn="l">
              <a:spcBef>
                <a:spcPts val="0"/>
              </a:spcBef>
              <a:spcAft>
                <a:spcPts val="0"/>
              </a:spcAft>
              <a:buSzPts val="1800"/>
              <a:buChar char="●"/>
            </a:pPr>
            <a:r>
              <a:rPr lang="pt-BR"/>
              <a:t>Servidor de acesso Internet</a:t>
            </a:r>
            <a:endParaRPr/>
          </a:p>
          <a:p>
            <a:pPr indent="-342900" lvl="0" marL="457200" rtl="0" algn="l">
              <a:spcBef>
                <a:spcPts val="0"/>
              </a:spcBef>
              <a:spcAft>
                <a:spcPts val="0"/>
              </a:spcAft>
              <a:buSzPts val="1800"/>
              <a:buChar char="●"/>
            </a:pPr>
            <a:r>
              <a:rPr lang="pt-BR"/>
              <a:t>Servidor de aplicação (Banco  de dados, </a:t>
            </a:r>
            <a:endParaRPr/>
          </a:p>
          <a:p>
            <a:pPr indent="0" lvl="0" marL="0" rtl="0" algn="l">
              <a:spcBef>
                <a:spcPts val="1200"/>
              </a:spcBef>
              <a:spcAft>
                <a:spcPts val="0"/>
              </a:spcAft>
              <a:buNone/>
            </a:pPr>
            <a:r>
              <a:rPr lang="pt-BR"/>
              <a:t>       aplicativos  gerenciais)</a:t>
            </a:r>
            <a:endParaRPr/>
          </a:p>
          <a:p>
            <a:pPr indent="0" lvl="0" marL="0" rtl="0" algn="l">
              <a:spcBef>
                <a:spcPts val="1200"/>
              </a:spcBef>
              <a:spcAft>
                <a:spcPts val="1200"/>
              </a:spcAft>
              <a:buNone/>
            </a:pPr>
            <a:r>
              <a:t/>
            </a:r>
            <a:endParaRPr/>
          </a:p>
        </p:txBody>
      </p:sp>
      <p:pic>
        <p:nvPicPr>
          <p:cNvPr id="179" name="Google Shape;179;p30"/>
          <p:cNvPicPr preferRelativeResize="0"/>
          <p:nvPr/>
        </p:nvPicPr>
        <p:blipFill>
          <a:blip r:embed="rId3">
            <a:alphaModFix/>
          </a:blip>
          <a:stretch>
            <a:fillRect/>
          </a:stretch>
        </p:blipFill>
        <p:spPr>
          <a:xfrm>
            <a:off x="5870588" y="1789100"/>
            <a:ext cx="2714625" cy="2143125"/>
          </a:xfrm>
          <a:prstGeom prst="rect">
            <a:avLst/>
          </a:prstGeom>
          <a:noFill/>
          <a:ln>
            <a:noFill/>
          </a:ln>
        </p:spPr>
      </p:pic>
      <p:sp>
        <p:nvSpPr>
          <p:cNvPr id="180" name="Google Shape;180;p30"/>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Redes Pessoais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86" name="Google Shape;186;p3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pt-BR"/>
              <a:t>As redes de computadores surgiram na década de 80.</a:t>
            </a:r>
            <a:endParaRPr/>
          </a:p>
          <a:p>
            <a:pPr indent="-342900" lvl="0" marL="457200" rtl="0" algn="l">
              <a:spcBef>
                <a:spcPts val="0"/>
              </a:spcBef>
              <a:spcAft>
                <a:spcPts val="0"/>
              </a:spcAft>
              <a:buSzPts val="1800"/>
              <a:buChar char="●"/>
            </a:pPr>
            <a:r>
              <a:rPr lang="pt-BR"/>
              <a:t>Mas somente a partir da década de 90 é que  começaram a oferecer serviços para pessoas físicas.</a:t>
            </a:r>
            <a:endParaRPr/>
          </a:p>
          <a:p>
            <a:pPr indent="-342900" lvl="0" marL="457200" rtl="0" algn="l">
              <a:spcBef>
                <a:spcPts val="0"/>
              </a:spcBef>
              <a:spcAft>
                <a:spcPts val="0"/>
              </a:spcAft>
              <a:buSzPts val="1800"/>
              <a:buChar char="●"/>
            </a:pPr>
            <a:r>
              <a:rPr lang="pt-BR"/>
              <a:t>Acesso a informação remota (bancos on-line);</a:t>
            </a:r>
            <a:endParaRPr/>
          </a:p>
          <a:p>
            <a:pPr indent="-342900" lvl="0" marL="457200" rtl="0" algn="l">
              <a:spcBef>
                <a:spcPts val="0"/>
              </a:spcBef>
              <a:spcAft>
                <a:spcPts val="0"/>
              </a:spcAft>
              <a:buSzPts val="1800"/>
              <a:buChar char="●"/>
            </a:pPr>
            <a:r>
              <a:rPr lang="pt-BR"/>
              <a:t>Acesso a informações, pesquisas, ensino a distância;</a:t>
            </a:r>
            <a:endParaRPr/>
          </a:p>
          <a:p>
            <a:pPr indent="-342900" lvl="0" marL="457200" rtl="0" algn="l">
              <a:spcBef>
                <a:spcPts val="0"/>
              </a:spcBef>
              <a:spcAft>
                <a:spcPts val="0"/>
              </a:spcAft>
              <a:buSzPts val="1800"/>
              <a:buChar char="●"/>
            </a:pPr>
            <a:r>
              <a:rPr lang="pt-BR"/>
              <a:t>Diversão interativa (jogos em rede);</a:t>
            </a:r>
            <a:endParaRPr/>
          </a:p>
          <a:p>
            <a:pPr indent="-342900" lvl="0" marL="457200" rtl="0" algn="l">
              <a:spcBef>
                <a:spcPts val="0"/>
              </a:spcBef>
              <a:spcAft>
                <a:spcPts val="0"/>
              </a:spcAft>
              <a:buSzPts val="1800"/>
              <a:buChar char="●"/>
            </a:pPr>
            <a:r>
              <a:rPr lang="pt-BR"/>
              <a:t>Redes sociais: Icq, Msn, Skype, Orkut, Facebook, </a:t>
            </a:r>
            <a:r>
              <a:rPr lang="pt-BR"/>
              <a:t>Twitter,</a:t>
            </a:r>
            <a:r>
              <a:rPr lang="pt-BR"/>
              <a:t> etc.</a:t>
            </a:r>
            <a:endParaRPr/>
          </a:p>
          <a:p>
            <a:pPr indent="-342900" lvl="0" marL="457200" rtl="0" algn="l">
              <a:spcBef>
                <a:spcPts val="0"/>
              </a:spcBef>
              <a:spcAft>
                <a:spcPts val="0"/>
              </a:spcAft>
              <a:buSzPts val="1800"/>
              <a:buChar char="●"/>
            </a:pPr>
            <a:r>
              <a:rPr lang="pt-BR"/>
              <a:t>IPTV - Internet Protocol Television: transmissão de um sinal de TV via protocolo IP</a:t>
            </a:r>
            <a:endParaRPr/>
          </a:p>
          <a:p>
            <a:pPr indent="0" lvl="0" marL="0" rtl="0" algn="l">
              <a:spcBef>
                <a:spcPts val="1200"/>
              </a:spcBef>
              <a:spcAft>
                <a:spcPts val="1200"/>
              </a:spcAft>
              <a:buNone/>
            </a:pPr>
            <a:r>
              <a:t/>
            </a:r>
            <a:endParaRPr/>
          </a:p>
        </p:txBody>
      </p:sp>
      <p:sp>
        <p:nvSpPr>
          <p:cNvPr id="187" name="Google Shape;187;p31"/>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Comunicação</a:t>
            </a:r>
            <a:endParaRPr/>
          </a:p>
        </p:txBody>
      </p:sp>
      <p:sp>
        <p:nvSpPr>
          <p:cNvPr id="62" name="Google Shape;62;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Comunicação é o ato de transmissão de informações de uma  pessoa para outra, desde o início dos tempos este recurso foi  uma necessidade para sobrevivência da raça humana.</a:t>
            </a:r>
            <a:endParaRPr/>
          </a:p>
          <a:p>
            <a:pPr indent="0" lvl="0" marL="457200" rtl="0" algn="l">
              <a:spcBef>
                <a:spcPts val="1200"/>
              </a:spcBef>
              <a:spcAft>
                <a:spcPts val="1200"/>
              </a:spcAft>
              <a:buNone/>
            </a:pPr>
            <a:r>
              <a:t/>
            </a:r>
            <a:endParaRPr/>
          </a:p>
        </p:txBody>
      </p:sp>
      <p:pic>
        <p:nvPicPr>
          <p:cNvPr id="63" name="Google Shape;63;p14"/>
          <p:cNvPicPr preferRelativeResize="0"/>
          <p:nvPr/>
        </p:nvPicPr>
        <p:blipFill>
          <a:blip r:embed="rId3">
            <a:alphaModFix/>
          </a:blip>
          <a:stretch>
            <a:fillRect/>
          </a:stretch>
        </p:blipFill>
        <p:spPr>
          <a:xfrm>
            <a:off x="1929638" y="2394938"/>
            <a:ext cx="5114925" cy="1857375"/>
          </a:xfrm>
          <a:prstGeom prst="rect">
            <a:avLst/>
          </a:prstGeom>
          <a:noFill/>
          <a:ln>
            <a:noFill/>
          </a:ln>
        </p:spPr>
      </p:pic>
      <p:sp>
        <p:nvSpPr>
          <p:cNvPr id="64" name="Google Shape;64;p14"/>
          <p:cNvSpPr txBox="1"/>
          <p:nvPr/>
        </p:nvSpPr>
        <p:spPr>
          <a:xfrm>
            <a:off x="3547200" y="3589700"/>
            <a:ext cx="1728300" cy="1031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sz="1100"/>
              <a:t>Fio cobre – UTP  </a:t>
            </a:r>
            <a:endParaRPr sz="1100"/>
          </a:p>
          <a:p>
            <a:pPr indent="0" lvl="0" marL="0" rtl="0" algn="l">
              <a:spcBef>
                <a:spcPts val="0"/>
              </a:spcBef>
              <a:spcAft>
                <a:spcPts val="0"/>
              </a:spcAft>
              <a:buNone/>
            </a:pPr>
            <a:r>
              <a:rPr lang="pt-BR" sz="1100"/>
              <a:t>Ondas rádio – Wireless  </a:t>
            </a:r>
            <a:endParaRPr sz="1100"/>
          </a:p>
          <a:p>
            <a:pPr indent="0" lvl="0" marL="0" rtl="0" algn="l">
              <a:spcBef>
                <a:spcPts val="0"/>
              </a:spcBef>
              <a:spcAft>
                <a:spcPts val="0"/>
              </a:spcAft>
              <a:buClr>
                <a:schemeClr val="dk1"/>
              </a:buClr>
              <a:buSzPts val="1100"/>
              <a:buFont typeface="Arial"/>
              <a:buNone/>
            </a:pPr>
            <a:r>
              <a:rPr lang="pt-BR" sz="1100"/>
              <a:t>Luz – Fibra óptica</a:t>
            </a:r>
            <a:endParaRPr sz="1100"/>
          </a:p>
          <a:p>
            <a:pPr indent="0" lvl="0" marL="0" rtl="0" algn="l">
              <a:spcBef>
                <a:spcPts val="0"/>
              </a:spcBef>
              <a:spcAft>
                <a:spcPts val="0"/>
              </a:spcAft>
              <a:buClr>
                <a:schemeClr val="dk1"/>
              </a:buClr>
              <a:buSzPts val="1100"/>
              <a:buFont typeface="Arial"/>
              <a:buNone/>
            </a:pPr>
            <a:r>
              <a:t/>
            </a:r>
            <a:endParaRPr sz="1100"/>
          </a:p>
          <a:p>
            <a:pPr indent="0" lvl="0" marL="0" rtl="0" algn="l">
              <a:spcBef>
                <a:spcPts val="0"/>
              </a:spcBef>
              <a:spcAft>
                <a:spcPts val="0"/>
              </a:spcAft>
              <a:buNone/>
            </a:pPr>
            <a:r>
              <a:t/>
            </a:r>
            <a:endParaRPr sz="1100"/>
          </a:p>
        </p:txBody>
      </p:sp>
      <p:sp>
        <p:nvSpPr>
          <p:cNvPr id="65" name="Google Shape;65;p14"/>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Redes Pessoais</a:t>
            </a:r>
            <a:endParaRPr/>
          </a:p>
        </p:txBody>
      </p:sp>
      <p:pic>
        <p:nvPicPr>
          <p:cNvPr id="193" name="Google Shape;193;p32"/>
          <p:cNvPicPr preferRelativeResize="0"/>
          <p:nvPr/>
        </p:nvPicPr>
        <p:blipFill>
          <a:blip r:embed="rId3">
            <a:alphaModFix/>
          </a:blip>
          <a:stretch>
            <a:fillRect/>
          </a:stretch>
        </p:blipFill>
        <p:spPr>
          <a:xfrm>
            <a:off x="1328750" y="1194375"/>
            <a:ext cx="6076950" cy="3305175"/>
          </a:xfrm>
          <a:prstGeom prst="rect">
            <a:avLst/>
          </a:prstGeom>
          <a:noFill/>
          <a:ln>
            <a:noFill/>
          </a:ln>
        </p:spPr>
      </p:pic>
      <p:sp>
        <p:nvSpPr>
          <p:cNvPr id="194" name="Google Shape;194;p32"/>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Redes Pessoais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200" name="Google Shape;200;p3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Não existe um modelo específico, pois o tipo deste  modelo de redes varia de acordo com a  necessidade de cada </a:t>
            </a:r>
            <a:r>
              <a:rPr lang="pt-BR"/>
              <a:t>indivíduo.</a:t>
            </a:r>
            <a:endParaRPr/>
          </a:p>
        </p:txBody>
      </p:sp>
      <p:pic>
        <p:nvPicPr>
          <p:cNvPr id="201" name="Google Shape;201;p33"/>
          <p:cNvPicPr preferRelativeResize="0"/>
          <p:nvPr/>
        </p:nvPicPr>
        <p:blipFill>
          <a:blip r:embed="rId3">
            <a:alphaModFix/>
          </a:blip>
          <a:stretch>
            <a:fillRect/>
          </a:stretch>
        </p:blipFill>
        <p:spPr>
          <a:xfrm>
            <a:off x="3209875" y="2368163"/>
            <a:ext cx="2457450" cy="2105025"/>
          </a:xfrm>
          <a:prstGeom prst="rect">
            <a:avLst/>
          </a:prstGeom>
          <a:noFill/>
          <a:ln>
            <a:noFill/>
          </a:ln>
        </p:spPr>
      </p:pic>
      <p:sp>
        <p:nvSpPr>
          <p:cNvPr id="202" name="Google Shape;202;p33"/>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Redes Pessoais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pic>
        <p:nvPicPr>
          <p:cNvPr id="208" name="Google Shape;208;p34"/>
          <p:cNvPicPr preferRelativeResize="0"/>
          <p:nvPr/>
        </p:nvPicPr>
        <p:blipFill>
          <a:blip r:embed="rId3">
            <a:alphaModFix/>
          </a:blip>
          <a:stretch>
            <a:fillRect/>
          </a:stretch>
        </p:blipFill>
        <p:spPr>
          <a:xfrm>
            <a:off x="2919200" y="614350"/>
            <a:ext cx="4591050" cy="3914775"/>
          </a:xfrm>
          <a:prstGeom prst="rect">
            <a:avLst/>
          </a:prstGeom>
          <a:noFill/>
          <a:ln>
            <a:noFill/>
          </a:ln>
        </p:spPr>
      </p:pic>
      <p:sp>
        <p:nvSpPr>
          <p:cNvPr id="209" name="Google Shape;209;p34"/>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Redes Pessoais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215" name="Google Shape;215;p3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Questão social deste modelo de redes:</a:t>
            </a:r>
            <a:endParaRPr/>
          </a:p>
          <a:p>
            <a:pPr indent="-342900" lvl="0" marL="457200" rtl="0" algn="l">
              <a:spcBef>
                <a:spcPts val="0"/>
              </a:spcBef>
              <a:spcAft>
                <a:spcPts val="0"/>
              </a:spcAft>
              <a:buSzPts val="1800"/>
              <a:buChar char="●"/>
            </a:pPr>
            <a:r>
              <a:rPr lang="pt-BR"/>
              <a:t>Em 1995 Laudon, cientista político, já previa alguns problemas  sociais que surgiriam em função da proporção que estas redes  tomariam.</a:t>
            </a:r>
            <a:endParaRPr/>
          </a:p>
          <a:p>
            <a:pPr indent="-342900" lvl="0" marL="457200" rtl="0" algn="l">
              <a:spcBef>
                <a:spcPts val="0"/>
              </a:spcBef>
              <a:spcAft>
                <a:spcPts val="0"/>
              </a:spcAft>
              <a:buSzPts val="1800"/>
              <a:buChar char="●"/>
            </a:pPr>
            <a:r>
              <a:rPr lang="pt-BR"/>
              <a:t>Os benefícios são incontestáveis, porém.......</a:t>
            </a:r>
            <a:endParaRPr/>
          </a:p>
          <a:p>
            <a:pPr indent="-317500" lvl="1" marL="914400" rtl="0" algn="l">
              <a:spcBef>
                <a:spcPts val="0"/>
              </a:spcBef>
              <a:spcAft>
                <a:spcPts val="0"/>
              </a:spcAft>
              <a:buSzPts val="1400"/>
              <a:buChar char="○"/>
            </a:pPr>
            <a:r>
              <a:rPr lang="pt-BR"/>
              <a:t>Exclusão social devido a formação de grupos com interesses em  comum;</a:t>
            </a:r>
            <a:endParaRPr/>
          </a:p>
          <a:p>
            <a:pPr indent="-317500" lvl="1" marL="914400" rtl="0" algn="l">
              <a:spcBef>
                <a:spcPts val="0"/>
              </a:spcBef>
              <a:spcAft>
                <a:spcPts val="0"/>
              </a:spcAft>
              <a:buSzPts val="1400"/>
              <a:buChar char="○"/>
            </a:pPr>
            <a:r>
              <a:rPr lang="pt-BR"/>
              <a:t>Acessibilidade a conteúdos inadequados, devido a falta de  controle dos pais;</a:t>
            </a:r>
            <a:endParaRPr/>
          </a:p>
          <a:p>
            <a:pPr indent="-317500" lvl="1" marL="914400" rtl="0" algn="l">
              <a:spcBef>
                <a:spcPts val="0"/>
              </a:spcBef>
              <a:spcAft>
                <a:spcPts val="0"/>
              </a:spcAft>
              <a:buSzPts val="1400"/>
              <a:buChar char="○"/>
            </a:pPr>
            <a:r>
              <a:rPr lang="pt-BR"/>
              <a:t>Pornografia infantil – Pedofilia;</a:t>
            </a:r>
            <a:endParaRPr/>
          </a:p>
          <a:p>
            <a:pPr indent="-317500" lvl="1" marL="914400" rtl="0" algn="l">
              <a:spcBef>
                <a:spcPts val="0"/>
              </a:spcBef>
              <a:spcAft>
                <a:spcPts val="0"/>
              </a:spcAft>
              <a:buSzPts val="1400"/>
              <a:buChar char="○"/>
            </a:pPr>
            <a:r>
              <a:rPr lang="pt-BR"/>
              <a:t>Crimes digitais – </a:t>
            </a:r>
            <a:r>
              <a:rPr lang="pt-BR"/>
              <a:t>invasão de contas</a:t>
            </a:r>
            <a:r>
              <a:rPr lang="pt-BR"/>
              <a:t> bancárias, </a:t>
            </a:r>
            <a:r>
              <a:rPr lang="pt-BR"/>
              <a:t>divulgação de conteúdo</a:t>
            </a:r>
            <a:r>
              <a:rPr lang="pt-BR"/>
              <a:t>  sem permissão, </a:t>
            </a:r>
            <a:r>
              <a:rPr lang="pt-BR"/>
              <a:t>difamação nas redes</a:t>
            </a:r>
            <a:r>
              <a:rPr lang="pt-BR"/>
              <a:t> sociais.</a:t>
            </a:r>
            <a:endParaRPr/>
          </a:p>
          <a:p>
            <a:pPr indent="0" lvl="0" marL="457200" rtl="0" algn="l">
              <a:spcBef>
                <a:spcPts val="1200"/>
              </a:spcBef>
              <a:spcAft>
                <a:spcPts val="1200"/>
              </a:spcAft>
              <a:buNone/>
            </a:pPr>
            <a:r>
              <a:t/>
            </a:r>
            <a:endParaRPr/>
          </a:p>
        </p:txBody>
      </p:sp>
      <p:sp>
        <p:nvSpPr>
          <p:cNvPr id="216" name="Google Shape;216;p35"/>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a:t>
            </a:r>
            <a:endParaRPr/>
          </a:p>
        </p:txBody>
      </p:sp>
      <p:sp>
        <p:nvSpPr>
          <p:cNvPr id="222" name="Google Shape;222;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Dispositivos de Rede: são os dispositivos físicos que compõem a rede, como computadores, servidores, roteadores, switches, hubs, firewalls, impressoras, dispositivos de armazenamento em rede (NAS) e dispositivos IoT. Esses dispositivos podem ser conectados por meio de cabos ou conexões sem fio.</a:t>
            </a:r>
            <a:endParaRPr/>
          </a:p>
        </p:txBody>
      </p:sp>
      <p:sp>
        <p:nvSpPr>
          <p:cNvPr id="223" name="Google Shape;223;p36"/>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Dispositivos de rede - Computadores/Tablets/Smartphones</a:t>
            </a:r>
            <a:endParaRPr/>
          </a:p>
        </p:txBody>
      </p:sp>
      <p:pic>
        <p:nvPicPr>
          <p:cNvPr id="229" name="Google Shape;229;p37"/>
          <p:cNvPicPr preferRelativeResize="0"/>
          <p:nvPr/>
        </p:nvPicPr>
        <p:blipFill>
          <a:blip r:embed="rId3">
            <a:alphaModFix/>
          </a:blip>
          <a:stretch>
            <a:fillRect/>
          </a:stretch>
        </p:blipFill>
        <p:spPr>
          <a:xfrm>
            <a:off x="467700" y="1606700"/>
            <a:ext cx="2562225" cy="1781175"/>
          </a:xfrm>
          <a:prstGeom prst="rect">
            <a:avLst/>
          </a:prstGeom>
          <a:noFill/>
          <a:ln>
            <a:noFill/>
          </a:ln>
        </p:spPr>
      </p:pic>
      <p:pic>
        <p:nvPicPr>
          <p:cNvPr id="230" name="Google Shape;230;p37"/>
          <p:cNvPicPr preferRelativeResize="0"/>
          <p:nvPr/>
        </p:nvPicPr>
        <p:blipFill>
          <a:blip r:embed="rId4">
            <a:alphaModFix/>
          </a:blip>
          <a:stretch>
            <a:fillRect/>
          </a:stretch>
        </p:blipFill>
        <p:spPr>
          <a:xfrm>
            <a:off x="4382925" y="1606700"/>
            <a:ext cx="3657475" cy="2967100"/>
          </a:xfrm>
          <a:prstGeom prst="rect">
            <a:avLst/>
          </a:prstGeom>
          <a:noFill/>
          <a:ln>
            <a:noFill/>
          </a:ln>
        </p:spPr>
      </p:pic>
      <p:sp>
        <p:nvSpPr>
          <p:cNvPr id="231" name="Google Shape;231;p37"/>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Servidores</a:t>
            </a:r>
            <a:endParaRPr/>
          </a:p>
        </p:txBody>
      </p:sp>
      <p:pic>
        <p:nvPicPr>
          <p:cNvPr id="237" name="Google Shape;237;p38"/>
          <p:cNvPicPr preferRelativeResize="0"/>
          <p:nvPr/>
        </p:nvPicPr>
        <p:blipFill>
          <a:blip r:embed="rId3">
            <a:alphaModFix/>
          </a:blip>
          <a:stretch>
            <a:fillRect/>
          </a:stretch>
        </p:blipFill>
        <p:spPr>
          <a:xfrm>
            <a:off x="2262550" y="1194400"/>
            <a:ext cx="4219575" cy="1085850"/>
          </a:xfrm>
          <a:prstGeom prst="rect">
            <a:avLst/>
          </a:prstGeom>
          <a:noFill/>
          <a:ln>
            <a:noFill/>
          </a:ln>
        </p:spPr>
      </p:pic>
      <p:pic>
        <p:nvPicPr>
          <p:cNvPr id="238" name="Google Shape;238;p38"/>
          <p:cNvPicPr preferRelativeResize="0"/>
          <p:nvPr/>
        </p:nvPicPr>
        <p:blipFill>
          <a:blip r:embed="rId4">
            <a:alphaModFix/>
          </a:blip>
          <a:stretch>
            <a:fillRect/>
          </a:stretch>
        </p:blipFill>
        <p:spPr>
          <a:xfrm>
            <a:off x="4965150" y="2978375"/>
            <a:ext cx="3867150" cy="1181100"/>
          </a:xfrm>
          <a:prstGeom prst="rect">
            <a:avLst/>
          </a:prstGeom>
          <a:noFill/>
          <a:ln>
            <a:noFill/>
          </a:ln>
        </p:spPr>
      </p:pic>
      <p:pic>
        <p:nvPicPr>
          <p:cNvPr id="239" name="Google Shape;239;p38"/>
          <p:cNvPicPr preferRelativeResize="0"/>
          <p:nvPr/>
        </p:nvPicPr>
        <p:blipFill>
          <a:blip r:embed="rId5">
            <a:alphaModFix/>
          </a:blip>
          <a:stretch>
            <a:fillRect/>
          </a:stretch>
        </p:blipFill>
        <p:spPr>
          <a:xfrm>
            <a:off x="892175" y="2832850"/>
            <a:ext cx="2466975" cy="1847850"/>
          </a:xfrm>
          <a:prstGeom prst="rect">
            <a:avLst/>
          </a:prstGeom>
          <a:noFill/>
          <a:ln>
            <a:noFill/>
          </a:ln>
        </p:spPr>
      </p:pic>
      <p:sp>
        <p:nvSpPr>
          <p:cNvPr id="240" name="Google Shape;240;p38"/>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roteadores</a:t>
            </a:r>
            <a:endParaRPr/>
          </a:p>
          <a:p>
            <a:pPr indent="0" lvl="0" marL="0" rtl="0" algn="l">
              <a:spcBef>
                <a:spcPts val="0"/>
              </a:spcBef>
              <a:spcAft>
                <a:spcPts val="0"/>
              </a:spcAft>
              <a:buNone/>
            </a:pPr>
            <a:r>
              <a:t/>
            </a:r>
            <a:endParaRPr/>
          </a:p>
        </p:txBody>
      </p:sp>
      <p:pic>
        <p:nvPicPr>
          <p:cNvPr id="246" name="Google Shape;246;p39"/>
          <p:cNvPicPr preferRelativeResize="0"/>
          <p:nvPr/>
        </p:nvPicPr>
        <p:blipFill>
          <a:blip r:embed="rId3">
            <a:alphaModFix/>
          </a:blip>
          <a:stretch>
            <a:fillRect/>
          </a:stretch>
        </p:blipFill>
        <p:spPr>
          <a:xfrm>
            <a:off x="176650" y="1455250"/>
            <a:ext cx="5984100" cy="3366050"/>
          </a:xfrm>
          <a:prstGeom prst="rect">
            <a:avLst/>
          </a:prstGeom>
          <a:noFill/>
          <a:ln>
            <a:noFill/>
          </a:ln>
        </p:spPr>
      </p:pic>
      <p:pic>
        <p:nvPicPr>
          <p:cNvPr id="247" name="Google Shape;247;p39"/>
          <p:cNvPicPr preferRelativeResize="0"/>
          <p:nvPr/>
        </p:nvPicPr>
        <p:blipFill>
          <a:blip r:embed="rId4">
            <a:alphaModFix/>
          </a:blip>
          <a:stretch>
            <a:fillRect/>
          </a:stretch>
        </p:blipFill>
        <p:spPr>
          <a:xfrm>
            <a:off x="5102700" y="812525"/>
            <a:ext cx="3563999" cy="2241999"/>
          </a:xfrm>
          <a:prstGeom prst="rect">
            <a:avLst/>
          </a:prstGeom>
          <a:noFill/>
          <a:ln>
            <a:noFill/>
          </a:ln>
        </p:spPr>
      </p:pic>
      <p:sp>
        <p:nvSpPr>
          <p:cNvPr id="248" name="Google Shape;248;p39"/>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Dispositivos de rede - roteadores</a:t>
            </a:r>
            <a:endParaRPr/>
          </a:p>
          <a:p>
            <a:pPr indent="0" lvl="0" marL="0" rtl="0" algn="l">
              <a:spcBef>
                <a:spcPts val="0"/>
              </a:spcBef>
              <a:spcAft>
                <a:spcPts val="0"/>
              </a:spcAft>
              <a:buNone/>
            </a:pPr>
            <a:r>
              <a:t/>
            </a:r>
            <a:endParaRPr/>
          </a:p>
        </p:txBody>
      </p:sp>
      <p:sp>
        <p:nvSpPr>
          <p:cNvPr id="254" name="Google Shape;254;p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pt-BR"/>
              <a:t>Encaminhamento de pacotes</a:t>
            </a:r>
            <a:r>
              <a:rPr lang="pt-BR"/>
              <a:t>: O roteador utiliza tabelas de roteamento para tomar decisões sobre como encaminhar os pacotes de dados entre redes. Ele verifica o endereço de destino de cada pacote e escolhe a rota mais adequada com base nas informações contidas na tabela de roteamento.</a:t>
            </a:r>
            <a:endParaRPr/>
          </a:p>
          <a:p>
            <a:pPr indent="-342900" lvl="0" marL="457200" rtl="0" algn="l">
              <a:spcBef>
                <a:spcPts val="0"/>
              </a:spcBef>
              <a:spcAft>
                <a:spcPts val="0"/>
              </a:spcAft>
              <a:buSzPts val="1800"/>
              <a:buChar char="●"/>
            </a:pPr>
            <a:r>
              <a:rPr b="1" lang="pt-BR"/>
              <a:t>Conectividade</a:t>
            </a:r>
            <a:r>
              <a:rPr lang="pt-BR"/>
              <a:t>: O roteador possibilita a conexão de diferentes dispositivos e redes, como redes locais (LANs), redes metropolitanas (MANs) e redes de longa distância (WANs). Ele permite que os dispositivos em diferentes redes se comuniquem entre si.</a:t>
            </a:r>
            <a:endParaRPr/>
          </a:p>
        </p:txBody>
      </p:sp>
      <p:sp>
        <p:nvSpPr>
          <p:cNvPr id="255" name="Google Shape;255;p40"/>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roteadores</a:t>
            </a:r>
            <a:endParaRPr/>
          </a:p>
          <a:p>
            <a:pPr indent="0" lvl="0" marL="0" rtl="0" algn="l">
              <a:spcBef>
                <a:spcPts val="0"/>
              </a:spcBef>
              <a:spcAft>
                <a:spcPts val="0"/>
              </a:spcAft>
              <a:buNone/>
            </a:pPr>
            <a:r>
              <a:t/>
            </a:r>
            <a:endParaRPr/>
          </a:p>
        </p:txBody>
      </p:sp>
      <p:sp>
        <p:nvSpPr>
          <p:cNvPr id="261" name="Google Shape;261;p4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pt-BR"/>
              <a:t>Segmentação de rede</a:t>
            </a:r>
            <a:r>
              <a:rPr lang="pt-BR"/>
              <a:t>: O roteador pode ser utilizado para dividir uma rede maior em segmentos menores, conhecidos como sub-redes ou subnets. Essa segmentação ajuda a organizar e controlar o tráfego de rede, além de fornecer maior segurança e desempenho.</a:t>
            </a:r>
            <a:endParaRPr/>
          </a:p>
          <a:p>
            <a:pPr indent="-342900" lvl="0" marL="457200" rtl="0" algn="l">
              <a:spcBef>
                <a:spcPts val="0"/>
              </a:spcBef>
              <a:spcAft>
                <a:spcPts val="0"/>
              </a:spcAft>
              <a:buSzPts val="1800"/>
              <a:buChar char="●"/>
            </a:pPr>
            <a:r>
              <a:rPr b="1" lang="pt-BR"/>
              <a:t>Firewall</a:t>
            </a:r>
            <a:r>
              <a:rPr lang="pt-BR"/>
              <a:t>: Muitos roteadores possuem recursos de firewall embutidos, que ajudam a proteger a rede contra ameaças externas. O firewall do roteador pode filtrar o tráfego indesejado ou malicioso, proporcionando uma camada adicional de segurança para a rede.</a:t>
            </a:r>
            <a:endParaRPr/>
          </a:p>
        </p:txBody>
      </p:sp>
      <p:sp>
        <p:nvSpPr>
          <p:cNvPr id="262" name="Google Shape;262;p41"/>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Revisão da Evolução Tecnológica</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71" name="Google Shape;71;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Século XVIII - Rev. Industrial, caracterizada pelo  surgimento dos sistemas mecânicos.</a:t>
            </a:r>
            <a:endParaRPr/>
          </a:p>
          <a:p>
            <a:pPr indent="-342900" lvl="0" marL="457200" rtl="0" algn="l">
              <a:spcBef>
                <a:spcPts val="0"/>
              </a:spcBef>
              <a:spcAft>
                <a:spcPts val="0"/>
              </a:spcAft>
              <a:buSzPts val="1800"/>
              <a:buChar char="●"/>
            </a:pPr>
            <a:r>
              <a:rPr lang="pt-BR"/>
              <a:t>Século XIX – evolução continua com surgimento das  máquinas a vapor.</a:t>
            </a:r>
            <a:endParaRPr/>
          </a:p>
          <a:p>
            <a:pPr indent="-342900" lvl="0" marL="457200" rtl="0" algn="l">
              <a:spcBef>
                <a:spcPts val="0"/>
              </a:spcBef>
              <a:spcAft>
                <a:spcPts val="0"/>
              </a:spcAft>
              <a:buSzPts val="1800"/>
              <a:buChar char="●"/>
            </a:pPr>
            <a:r>
              <a:rPr lang="pt-BR"/>
              <a:t>Século XX - Revolução tecnológica, caracterizada pela  instalação de telefonia em escala mundial, surgimento  do rádio(1915), televisão(1926), nascimento e  crescimento da indústria de computadores década 80  (MARK 1-1936 IBM, ENIAC-1946).</a:t>
            </a:r>
            <a:endParaRPr/>
          </a:p>
        </p:txBody>
      </p:sp>
      <p:sp>
        <p:nvSpPr>
          <p:cNvPr id="72" name="Google Shape;72;p15"/>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roteadores</a:t>
            </a:r>
            <a:endParaRPr/>
          </a:p>
          <a:p>
            <a:pPr indent="0" lvl="0" marL="0" rtl="0" algn="l">
              <a:spcBef>
                <a:spcPts val="0"/>
              </a:spcBef>
              <a:spcAft>
                <a:spcPts val="0"/>
              </a:spcAft>
              <a:buNone/>
            </a:pPr>
            <a:r>
              <a:t/>
            </a:r>
            <a:endParaRPr/>
          </a:p>
        </p:txBody>
      </p:sp>
      <p:sp>
        <p:nvSpPr>
          <p:cNvPr id="268" name="Google Shape;268;p4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pt-BR"/>
              <a:t>Serviços adicionais:</a:t>
            </a:r>
            <a:r>
              <a:rPr lang="pt-BR"/>
              <a:t> Alguns roteadores também podem oferecer serviços adicionais, como suporte a redes sem fio (Wi-Fi), gerenciamento de banda, qualidade de serviço (QoS), Virtual Private Network (VPN), entre outros.</a:t>
            </a:r>
            <a:endParaRPr/>
          </a:p>
          <a:p>
            <a:pPr indent="-342900" lvl="0" marL="457200" rtl="0" algn="l">
              <a:spcBef>
                <a:spcPts val="0"/>
              </a:spcBef>
              <a:spcAft>
                <a:spcPts val="0"/>
              </a:spcAft>
              <a:buSzPts val="1800"/>
              <a:buChar char="●"/>
            </a:pPr>
            <a:r>
              <a:rPr lang="pt-BR"/>
              <a:t>Um roteador é um dispositivo de rede responsável por encaminhar pacotes de dados entre diferentes redes, garantindo que eles cheguem ao destino correto. Ele desempenha um papel fundamental na interconexão de redes e é amplamente utilizado em redes domésticas, empresariais e na infraestrutura da Internet.</a:t>
            </a:r>
            <a:endParaRPr/>
          </a:p>
        </p:txBody>
      </p:sp>
      <p:sp>
        <p:nvSpPr>
          <p:cNvPr id="269" name="Google Shape;269;p42"/>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Switch</a:t>
            </a:r>
            <a:endParaRPr/>
          </a:p>
        </p:txBody>
      </p:sp>
      <p:pic>
        <p:nvPicPr>
          <p:cNvPr id="275" name="Google Shape;275;p43"/>
          <p:cNvPicPr preferRelativeResize="0"/>
          <p:nvPr/>
        </p:nvPicPr>
        <p:blipFill>
          <a:blip r:embed="rId3">
            <a:alphaModFix/>
          </a:blip>
          <a:stretch>
            <a:fillRect/>
          </a:stretch>
        </p:blipFill>
        <p:spPr>
          <a:xfrm>
            <a:off x="188775" y="1352050"/>
            <a:ext cx="4495800" cy="1019175"/>
          </a:xfrm>
          <a:prstGeom prst="rect">
            <a:avLst/>
          </a:prstGeom>
          <a:noFill/>
          <a:ln>
            <a:noFill/>
          </a:ln>
        </p:spPr>
      </p:pic>
      <p:pic>
        <p:nvPicPr>
          <p:cNvPr id="276" name="Google Shape;276;p43"/>
          <p:cNvPicPr preferRelativeResize="0"/>
          <p:nvPr/>
        </p:nvPicPr>
        <p:blipFill>
          <a:blip r:embed="rId4">
            <a:alphaModFix/>
          </a:blip>
          <a:stretch>
            <a:fillRect/>
          </a:stretch>
        </p:blipFill>
        <p:spPr>
          <a:xfrm>
            <a:off x="5245875" y="2620625"/>
            <a:ext cx="2466975" cy="1847850"/>
          </a:xfrm>
          <a:prstGeom prst="rect">
            <a:avLst/>
          </a:prstGeom>
          <a:noFill/>
          <a:ln>
            <a:noFill/>
          </a:ln>
        </p:spPr>
      </p:pic>
      <p:sp>
        <p:nvSpPr>
          <p:cNvPr id="277" name="Google Shape;277;p43"/>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Switch</a:t>
            </a:r>
            <a:endParaRPr/>
          </a:p>
        </p:txBody>
      </p:sp>
      <p:sp>
        <p:nvSpPr>
          <p:cNvPr id="283" name="Google Shape;283;p4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Switches são dispositivos de rede que atuam como pontos de conexão centralizados para dispositivos em uma rede local (LAN). Eles são responsáveis por direcionar o tráfego de rede entre os dispositivos conectados, permitindo a comunicação eficiente e o compartilhamento de dados.</a:t>
            </a:r>
            <a:endParaRPr/>
          </a:p>
          <a:p>
            <a:pPr indent="-342900" lvl="0" marL="457200" rtl="0" algn="l">
              <a:spcBef>
                <a:spcPts val="0"/>
              </a:spcBef>
              <a:spcAft>
                <a:spcPts val="0"/>
              </a:spcAft>
              <a:buSzPts val="1800"/>
              <a:buChar char="●"/>
            </a:pPr>
            <a:r>
              <a:t/>
            </a:r>
            <a:endParaRPr/>
          </a:p>
        </p:txBody>
      </p:sp>
      <p:sp>
        <p:nvSpPr>
          <p:cNvPr id="284" name="Google Shape;284;p44"/>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Switch</a:t>
            </a:r>
            <a:endParaRPr/>
          </a:p>
        </p:txBody>
      </p:sp>
      <p:sp>
        <p:nvSpPr>
          <p:cNvPr id="290" name="Google Shape;290;p4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A principal função de um switch é criar uma rede de comutação, onde cada porta do switch está conectada a um dispositivo individual, como computadores, servidores, impressoras e outros switches. Quando um dispositivo envia dados para outro dispositivo na rede, o switch analisa o endereço MAC (Media Access Control) de destino contido nos pacotes de dados e os encaminha apenas para a porta conectada ao dispositivo de destino correto.</a:t>
            </a:r>
            <a:endParaRPr/>
          </a:p>
        </p:txBody>
      </p:sp>
      <p:sp>
        <p:nvSpPr>
          <p:cNvPr id="291" name="Google Shape;291;p45"/>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pic>
        <p:nvPicPr>
          <p:cNvPr id="296" name="Google Shape;296;p46"/>
          <p:cNvPicPr preferRelativeResize="0"/>
          <p:nvPr/>
        </p:nvPicPr>
        <p:blipFill>
          <a:blip r:embed="rId3">
            <a:alphaModFix/>
          </a:blip>
          <a:stretch>
            <a:fillRect/>
          </a:stretch>
        </p:blipFill>
        <p:spPr>
          <a:xfrm>
            <a:off x="1175575" y="1017725"/>
            <a:ext cx="6792844" cy="3820975"/>
          </a:xfrm>
          <a:prstGeom prst="rect">
            <a:avLst/>
          </a:prstGeom>
          <a:noFill/>
          <a:ln>
            <a:noFill/>
          </a:ln>
        </p:spPr>
      </p:pic>
      <p:sp>
        <p:nvSpPr>
          <p:cNvPr id="297" name="Google Shape;297;p46"/>
          <p:cNvSpPr txBox="1"/>
          <p:nvPr/>
        </p:nvSpPr>
        <p:spPr>
          <a:xfrm>
            <a:off x="-9600" y="46447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4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HUB</a:t>
            </a:r>
            <a:endParaRPr/>
          </a:p>
        </p:txBody>
      </p:sp>
      <p:pic>
        <p:nvPicPr>
          <p:cNvPr id="303" name="Google Shape;303;p47"/>
          <p:cNvPicPr preferRelativeResize="0"/>
          <p:nvPr/>
        </p:nvPicPr>
        <p:blipFill>
          <a:blip r:embed="rId3">
            <a:alphaModFix/>
          </a:blip>
          <a:stretch>
            <a:fillRect/>
          </a:stretch>
        </p:blipFill>
        <p:spPr>
          <a:xfrm>
            <a:off x="152400" y="1170125"/>
            <a:ext cx="3219450" cy="1419225"/>
          </a:xfrm>
          <a:prstGeom prst="rect">
            <a:avLst/>
          </a:prstGeom>
          <a:noFill/>
          <a:ln>
            <a:noFill/>
          </a:ln>
        </p:spPr>
      </p:pic>
      <p:pic>
        <p:nvPicPr>
          <p:cNvPr id="304" name="Google Shape;304;p47"/>
          <p:cNvPicPr preferRelativeResize="0"/>
          <p:nvPr/>
        </p:nvPicPr>
        <p:blipFill>
          <a:blip r:embed="rId4">
            <a:alphaModFix/>
          </a:blip>
          <a:stretch>
            <a:fillRect/>
          </a:stretch>
        </p:blipFill>
        <p:spPr>
          <a:xfrm>
            <a:off x="4470175" y="1970525"/>
            <a:ext cx="2781300" cy="1638300"/>
          </a:xfrm>
          <a:prstGeom prst="rect">
            <a:avLst/>
          </a:prstGeom>
          <a:noFill/>
          <a:ln>
            <a:noFill/>
          </a:ln>
        </p:spPr>
      </p:pic>
      <p:sp>
        <p:nvSpPr>
          <p:cNvPr id="305" name="Google Shape;305;p47"/>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 HUB</a:t>
            </a:r>
            <a:endParaRPr/>
          </a:p>
        </p:txBody>
      </p:sp>
      <p:sp>
        <p:nvSpPr>
          <p:cNvPr id="311" name="Google Shape;311;p4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Um hub é um dispositivo de rede que atua como um ponto central de conexão para vários dispositivos em uma rede local (LAN). Sua principal função é </a:t>
            </a:r>
            <a:r>
              <a:rPr b="1" lang="pt-BR"/>
              <a:t>transmitir os dados recebidos</a:t>
            </a:r>
            <a:r>
              <a:rPr lang="pt-BR"/>
              <a:t> de um dispositivo </a:t>
            </a:r>
            <a:r>
              <a:rPr b="1" lang="pt-BR"/>
              <a:t>para todos os outros dispositivos conectados a ele</a:t>
            </a:r>
            <a:r>
              <a:rPr lang="pt-BR"/>
              <a:t>.</a:t>
            </a:r>
            <a:endParaRPr/>
          </a:p>
          <a:p>
            <a:pPr indent="-342900" lvl="0" marL="457200" rtl="0" algn="l">
              <a:spcBef>
                <a:spcPts val="0"/>
              </a:spcBef>
              <a:spcAft>
                <a:spcPts val="0"/>
              </a:spcAft>
              <a:buSzPts val="1800"/>
              <a:buChar char="●"/>
            </a:pPr>
            <a:r>
              <a:rPr lang="pt-BR"/>
              <a:t>Quando um dispositivo envia dados para o hub, o hub replica esses dados em todas as suas portas, transmitindo os dados para todos os dispositivos conectados. Isso significa que, em uma rede com um hub, todos os dispositivos compartilham o mesmo canal de comunicação e recebem todas as informações transmitidas pela rede, mesmo que sejam destinadas a um dispositivo específico.</a:t>
            </a:r>
            <a:endParaRPr/>
          </a:p>
        </p:txBody>
      </p:sp>
      <p:sp>
        <p:nvSpPr>
          <p:cNvPr id="312" name="Google Shape;312;p48"/>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Dispositivos - HUB</a:t>
            </a:r>
            <a:endParaRPr/>
          </a:p>
        </p:txBody>
      </p:sp>
      <p:sp>
        <p:nvSpPr>
          <p:cNvPr id="318" name="Google Shape;318;p4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No entanto, diferentemente dos switches, os hubs não realizam análise ou processamento inteligente do tráfego de rede. Eles simplesmente repetem os dados recebidos para todas as portas, sem considerar o endereço de destino dos pacotes. Como resultado, o tráfego em um hub é frequentemente menos eficiente e pode levar a congestionamento e colisões de dados em redes com alto tráfego</a:t>
            </a:r>
            <a:endParaRPr/>
          </a:p>
        </p:txBody>
      </p:sp>
      <p:sp>
        <p:nvSpPr>
          <p:cNvPr id="319" name="Google Shape;319;p49"/>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5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Hub, switch e roteador.</a:t>
            </a:r>
            <a:endParaRPr/>
          </a:p>
        </p:txBody>
      </p:sp>
      <p:sp>
        <p:nvSpPr>
          <p:cNvPr id="325" name="Google Shape;325;p5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Em resumo, um hub simplesmente replica os dados para todos os dispositivos conectados, um switch direciona os dados apenas para os dispositivos de destino corretos, e um roteador permite a comunicação entre diferentes redes.</a:t>
            </a:r>
            <a:endParaRPr/>
          </a:p>
          <a:p>
            <a:pPr indent="-342900" lvl="0" marL="457200" rtl="0" algn="l">
              <a:spcBef>
                <a:spcPts val="0"/>
              </a:spcBef>
              <a:spcAft>
                <a:spcPts val="0"/>
              </a:spcAft>
              <a:buSzPts val="1800"/>
              <a:buChar char="●"/>
            </a:pPr>
            <a:r>
              <a:rPr lang="pt-BR"/>
              <a:t>Curiosidade: quando um pacote é replicado por um hub e chega a um computador para o qual não estava originalmente endereçado, o computador ainda recebe o pacote. No entanto, o sistema operacional do computador verifica o endereço de destino contido no cabeçalho do pacote e percebe que o pacote não é destinado ao próprio computador.</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5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Firewall</a:t>
            </a:r>
            <a:endParaRPr/>
          </a:p>
        </p:txBody>
      </p:sp>
      <p:sp>
        <p:nvSpPr>
          <p:cNvPr id="331" name="Google Shape;331;p5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Um firewall é um componente de segurança essencial em redes de computadores que tem como objetivo proteger a rede e os dispositivos conectados contra ameaças externas. Ele atua como uma barreira de segurança entre a rede interna e a Internet (ou outras redes externas), controlando o tráfego de entrada e saída com base em um conjunto de regras pré-definidas.</a:t>
            </a:r>
            <a:endParaRPr/>
          </a:p>
          <a:p>
            <a:pPr indent="-342900" lvl="0" marL="457200" rtl="0" algn="l">
              <a:spcBef>
                <a:spcPts val="0"/>
              </a:spcBef>
              <a:spcAft>
                <a:spcPts val="0"/>
              </a:spcAft>
              <a:buSzPts val="1800"/>
              <a:buChar char="●"/>
            </a:pPr>
            <a:r>
              <a:rPr lang="pt-BR"/>
              <a:t>O firewall monitora e analisa o tráfego de rede em tempo real, verificando os pacotes de dados que entram e saem da rede. Ele utiliza várias técnicas para determinar se um pacote é seguro ou representa uma ameaça.</a:t>
            </a:r>
            <a:endParaRPr/>
          </a:p>
        </p:txBody>
      </p:sp>
      <p:sp>
        <p:nvSpPr>
          <p:cNvPr id="332" name="Google Shape;332;p51"/>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Telecomunicações - Telegrafia</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78" name="Google Shape;78;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55600" lvl="0" marL="457200" rtl="0" algn="l">
              <a:spcBef>
                <a:spcPts val="0"/>
              </a:spcBef>
              <a:spcAft>
                <a:spcPts val="0"/>
              </a:spcAft>
              <a:buSzPts val="2000"/>
              <a:buChar char="●"/>
            </a:pPr>
            <a:r>
              <a:rPr lang="pt-BR" sz="2000"/>
              <a:t>As telecomunicações se iniciaram verdadeiramente  em 1844, quando Samuel Morse transmitiu a primeira  mensagem em uma linha entre Washington e  Baltimore (Código Morse)</a:t>
            </a:r>
            <a:endParaRPr sz="2000"/>
          </a:p>
          <a:p>
            <a:pPr indent="0" lvl="0" marL="457200" rtl="0" algn="l">
              <a:spcBef>
                <a:spcPts val="1200"/>
              </a:spcBef>
              <a:spcAft>
                <a:spcPts val="0"/>
              </a:spcAft>
              <a:buNone/>
            </a:pPr>
            <a:r>
              <a:t/>
            </a:r>
            <a:endParaRPr sz="2000"/>
          </a:p>
          <a:p>
            <a:pPr indent="-355600" lvl="0" marL="457200" rtl="0" algn="l">
              <a:spcBef>
                <a:spcPts val="1200"/>
              </a:spcBef>
              <a:spcAft>
                <a:spcPts val="0"/>
              </a:spcAft>
              <a:buSzPts val="2000"/>
              <a:buChar char="●"/>
            </a:pPr>
            <a:r>
              <a:rPr lang="pt-BR" sz="2000"/>
              <a:t>Mais de 30 anos se passaram em que a telegrafia  fora o único meio de telecomunicação existente.</a:t>
            </a:r>
            <a:endParaRPr sz="2000"/>
          </a:p>
        </p:txBody>
      </p:sp>
      <p:sp>
        <p:nvSpPr>
          <p:cNvPr id="79" name="Google Shape;79;p16"/>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5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Firewall - Principais funções</a:t>
            </a:r>
            <a:endParaRPr/>
          </a:p>
        </p:txBody>
      </p:sp>
      <p:sp>
        <p:nvSpPr>
          <p:cNvPr id="338" name="Google Shape;338;p5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pt-BR"/>
              <a:t>Filtro de tráfego</a:t>
            </a:r>
            <a:r>
              <a:rPr lang="pt-BR"/>
              <a:t>: O firewall examina os pacotes de dados com base em regras estabelecidas e decide se permite ou bloqueia o tráfego com base em critérios como endereço IP de origem ou destino, porta de origem ou destino, protocolo de transporte, entre outros.</a:t>
            </a:r>
            <a:endParaRPr/>
          </a:p>
          <a:p>
            <a:pPr indent="-342900" lvl="0" marL="457200" rtl="0" algn="l">
              <a:spcBef>
                <a:spcPts val="0"/>
              </a:spcBef>
              <a:spcAft>
                <a:spcPts val="0"/>
              </a:spcAft>
              <a:buSzPts val="1800"/>
              <a:buChar char="●"/>
            </a:pPr>
            <a:r>
              <a:rPr b="1" lang="pt-BR"/>
              <a:t>Proteção contra ameaças</a:t>
            </a:r>
            <a:r>
              <a:rPr lang="pt-BR"/>
              <a:t>: O firewall ajuda a proteger a rede contra várias ameaças, como ataques de hackers, malware, vírus, worms, tentativas de intrusão e tráfego indesejado. Ele pode identificar e bloquear pacotes maliciosos ou suspeitos, impedindo que eles alcancem a rede interna.</a:t>
            </a:r>
            <a:endParaRPr/>
          </a:p>
        </p:txBody>
      </p:sp>
      <p:sp>
        <p:nvSpPr>
          <p:cNvPr id="339" name="Google Shape;339;p52"/>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5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Firewall - Principais funções</a:t>
            </a:r>
            <a:endParaRPr/>
          </a:p>
        </p:txBody>
      </p:sp>
      <p:sp>
        <p:nvSpPr>
          <p:cNvPr id="345" name="Google Shape;345;p5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pt-BR"/>
              <a:t>Configuração de políticas de segurança</a:t>
            </a:r>
            <a:r>
              <a:rPr lang="pt-BR"/>
              <a:t>: O firewall permite que os administradores de rede estabeleçam políticas de segurança personalizadas para a rede. Isso pode incluir a definição de permissões de acesso, restrições de tráfego, autenticação de usuários, VPNs (Virtual Private Networks) e outras medidas de segurança.</a:t>
            </a:r>
            <a:endParaRPr/>
          </a:p>
          <a:p>
            <a:pPr indent="-342900" lvl="0" marL="457200" rtl="0" algn="l">
              <a:spcBef>
                <a:spcPts val="0"/>
              </a:spcBef>
              <a:spcAft>
                <a:spcPts val="0"/>
              </a:spcAft>
              <a:buSzPts val="1800"/>
              <a:buChar char="●"/>
            </a:pPr>
            <a:r>
              <a:rPr b="1" lang="pt-BR"/>
              <a:t>Registro e monitoramento de atividades</a:t>
            </a:r>
            <a:r>
              <a:rPr lang="pt-BR"/>
              <a:t>: Os firewalls registram e acompanham as atividades de rede, fornecendo informações detalhadas sobre eventos de segurança, tentativas de acesso não autorizadas, tráfego bloqueado, entre outros. Isso ajuda na detecção de padrões suspeitos e no monitoramento da segurança da rede.</a:t>
            </a:r>
            <a:endParaRPr/>
          </a:p>
        </p:txBody>
      </p:sp>
      <p:sp>
        <p:nvSpPr>
          <p:cNvPr id="346" name="Google Shape;346;p53"/>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5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Firewall - Principais funções</a:t>
            </a:r>
            <a:endParaRPr/>
          </a:p>
        </p:txBody>
      </p:sp>
      <p:sp>
        <p:nvSpPr>
          <p:cNvPr id="352" name="Google Shape;352;p5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Firewalls podem ser implementados como hardware dedicado (appliance de firewall) ou como software em servidores ou roteadores. Além disso, muitos sistemas operacionais possuem firewalls embutidos que podem ser configurados para fornecer proteção básica para um único dispositivo.</a:t>
            </a:r>
            <a:endParaRPr/>
          </a:p>
        </p:txBody>
      </p:sp>
      <p:sp>
        <p:nvSpPr>
          <p:cNvPr id="353" name="Google Shape;353;p54"/>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5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NAS(Network Attached Storage)</a:t>
            </a:r>
            <a:endParaRPr/>
          </a:p>
        </p:txBody>
      </p:sp>
      <p:sp>
        <p:nvSpPr>
          <p:cNvPr id="359" name="Google Shape;359;p5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S</a:t>
            </a:r>
            <a:r>
              <a:rPr lang="pt-BR"/>
              <a:t>ão dispositivos dedicados ao armazenamento de dados em uma rede local (LAN) ou em um ambiente de rede maior. Eles são projetados para fornecer um local centralizado e compartilhado para armazenar e acessar arquivos e dados de forma fácil e conveniente.</a:t>
            </a:r>
            <a:endParaRPr/>
          </a:p>
          <a:p>
            <a:pPr indent="-342900" lvl="0" marL="457200" rtl="0" algn="l">
              <a:spcBef>
                <a:spcPts val="0"/>
              </a:spcBef>
              <a:spcAft>
                <a:spcPts val="0"/>
              </a:spcAft>
              <a:buSzPts val="1800"/>
              <a:buChar char="●"/>
            </a:pPr>
            <a:r>
              <a:rPr lang="pt-BR"/>
              <a:t>Os NAS geralmente consistem em um hardware dedicado, como uma unidade de disco rígido ou várias unidades de disco rígido em um gabinete compacto. Essas unidades são conectadas à rede por meio de uma interface de rede, como Ethernet, permitindo que os dispositivos na rede acessem o armazenamento do NAS como se fosse um disco local.</a:t>
            </a:r>
            <a:endParaRPr/>
          </a:p>
        </p:txBody>
      </p:sp>
      <p:sp>
        <p:nvSpPr>
          <p:cNvPr id="360" name="Google Shape;360;p55"/>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5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NAS - Funcionalidades e Recursos</a:t>
            </a:r>
            <a:endParaRPr/>
          </a:p>
        </p:txBody>
      </p:sp>
      <p:sp>
        <p:nvSpPr>
          <p:cNvPr id="366" name="Google Shape;366;p5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pt-BR"/>
              <a:t>Armazenamento compartilhado</a:t>
            </a:r>
            <a:r>
              <a:rPr lang="pt-BR"/>
              <a:t>: os NAS permitem que vários dispositivos na rede acessem o mesmo armazenamento, o que facilita o compartilhamento de arquivos e dados entre os usuários da rede.</a:t>
            </a:r>
            <a:endParaRPr/>
          </a:p>
          <a:p>
            <a:pPr indent="-342900" lvl="0" marL="457200" rtl="0" algn="l">
              <a:spcBef>
                <a:spcPts val="0"/>
              </a:spcBef>
              <a:spcAft>
                <a:spcPts val="0"/>
              </a:spcAft>
              <a:buSzPts val="1800"/>
              <a:buChar char="●"/>
            </a:pPr>
            <a:r>
              <a:rPr b="1" lang="pt-BR"/>
              <a:t>Acesso remoto</a:t>
            </a:r>
            <a:r>
              <a:rPr lang="pt-BR"/>
              <a:t>: muitos NAS oferecem a capacidade de acessar e gerenciar os dados armazenados remotamente, por meio da Internet. Isso permite que os usuários acessem seus arquivos e dados a partir de qualquer lugar, usando dispositivos como smartphones, tablets ou computadores.</a:t>
            </a:r>
            <a:endParaRPr/>
          </a:p>
        </p:txBody>
      </p:sp>
      <p:sp>
        <p:nvSpPr>
          <p:cNvPr id="367" name="Google Shape;367;p56"/>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5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NAS - Funcionalidades e Recursos</a:t>
            </a:r>
            <a:endParaRPr/>
          </a:p>
        </p:txBody>
      </p:sp>
      <p:sp>
        <p:nvSpPr>
          <p:cNvPr id="373" name="Google Shape;373;p5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pt-BR"/>
              <a:t>Backup e recuperação</a:t>
            </a:r>
            <a:r>
              <a:rPr lang="pt-BR"/>
              <a:t>: os NAS geralmente incluem recursos de backup automático, permitindo que os usuários realizem cópias de segurança de seus dados importantes de forma programada. Além disso, eles também podem oferecer recursos de recuperação de desastres, facilitando a restauração de dados em caso de falha do sistema.</a:t>
            </a:r>
            <a:endParaRPr/>
          </a:p>
          <a:p>
            <a:pPr indent="-342900" lvl="0" marL="457200" rtl="0" algn="l">
              <a:spcBef>
                <a:spcPts val="0"/>
              </a:spcBef>
              <a:spcAft>
                <a:spcPts val="0"/>
              </a:spcAft>
              <a:buSzPts val="1800"/>
              <a:buChar char="●"/>
            </a:pPr>
            <a:r>
              <a:rPr b="1" lang="pt-BR"/>
              <a:t>Redundância e tolerância a falhas</a:t>
            </a:r>
            <a:r>
              <a:rPr lang="pt-BR"/>
              <a:t>: alguns NAS suportam a configuração de múltiplas unidades de disco rígido em um arranjo de armazenamento redundante, como RAID (Redundant Array of Independent Disks). Isso fornece maior proteção contra falhas de disco, garantindo a integridade dos dados mesmo se uma unidade falhar.</a:t>
            </a:r>
            <a:endParaRPr/>
          </a:p>
        </p:txBody>
      </p:sp>
      <p:sp>
        <p:nvSpPr>
          <p:cNvPr id="374" name="Google Shape;374;p57"/>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5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NAS - Funcionalidades e Recursos</a:t>
            </a:r>
            <a:endParaRPr/>
          </a:p>
        </p:txBody>
      </p:sp>
      <p:sp>
        <p:nvSpPr>
          <p:cNvPr id="380" name="Google Shape;380;p5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b="1" lang="pt-BR"/>
              <a:t>Serviços adicionais:</a:t>
            </a:r>
            <a:r>
              <a:rPr lang="pt-BR"/>
              <a:t> dependendo do modelo e da configuração, os NAS podem oferecer uma variedade de serviços adicionais, como servidor de arquivos, servidor de impressão, servidor de mídia (para streaming de áudio/vídeo), servidor de download (para downloads diretos) e muito mais.</a:t>
            </a:r>
            <a:endParaRPr/>
          </a:p>
        </p:txBody>
      </p:sp>
      <p:sp>
        <p:nvSpPr>
          <p:cNvPr id="381" name="Google Shape;381;p58"/>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5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Dispositivos de rede - IoT(Internet das Coisas)</a:t>
            </a:r>
            <a:endParaRPr/>
          </a:p>
        </p:txBody>
      </p:sp>
      <p:sp>
        <p:nvSpPr>
          <p:cNvPr id="387" name="Google Shape;387;p5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Dispositivos IoT (Internet das Coisas) são dispositivos físicos que estão conectados à Internet e possuem a capacidade de coletar, enviar e receber dados, além de interagir com outros dispositivos ou sistemas por meio de uma rede. Esses dispositivos são projetados para fornecer funcionalidades e recursos avançados, aproveitando a conectividade e a comunicação em rede.</a:t>
            </a:r>
            <a:endParaRPr/>
          </a:p>
          <a:p>
            <a:pPr indent="-342900" lvl="0" marL="457200" rtl="0" algn="l">
              <a:spcBef>
                <a:spcPts val="0"/>
              </a:spcBef>
              <a:spcAft>
                <a:spcPts val="0"/>
              </a:spcAft>
              <a:buSzPts val="1800"/>
              <a:buChar char="●"/>
            </a:pPr>
            <a:r>
              <a:rPr lang="pt-BR"/>
              <a:t>A IoT abrange uma ampla gama de dispositivos em diferentes setores, incluindo residências inteligentes, cidades inteligentes, indústria, saúde, agricultura, transporte e muito mais.</a:t>
            </a:r>
            <a:endParaRPr/>
          </a:p>
        </p:txBody>
      </p:sp>
      <p:sp>
        <p:nvSpPr>
          <p:cNvPr id="388" name="Google Shape;388;p59"/>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6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Dispositivos de rede - IoT(Internet das Coisas)</a:t>
            </a:r>
            <a:endParaRPr/>
          </a:p>
        </p:txBody>
      </p:sp>
      <p:sp>
        <p:nvSpPr>
          <p:cNvPr id="394" name="Google Shape;394;p6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Sensores</a:t>
            </a:r>
            <a:endParaRPr/>
          </a:p>
          <a:p>
            <a:pPr indent="-342900" lvl="0" marL="457200" rtl="0" algn="l">
              <a:spcBef>
                <a:spcPts val="0"/>
              </a:spcBef>
              <a:spcAft>
                <a:spcPts val="0"/>
              </a:spcAft>
              <a:buSzPts val="1800"/>
              <a:buChar char="●"/>
            </a:pPr>
            <a:r>
              <a:rPr lang="pt-BR"/>
              <a:t>Dispositivos vestíveis (wearables) - ex: smartwatches, pulseiras fitness e óculos inteligentes.</a:t>
            </a:r>
            <a:endParaRPr/>
          </a:p>
          <a:p>
            <a:pPr indent="-342900" lvl="0" marL="457200" rtl="0" algn="l">
              <a:spcBef>
                <a:spcPts val="0"/>
              </a:spcBef>
              <a:spcAft>
                <a:spcPts val="0"/>
              </a:spcAft>
              <a:buSzPts val="1800"/>
              <a:buChar char="●"/>
            </a:pPr>
            <a:r>
              <a:rPr lang="pt-BR"/>
              <a:t>Eletrodomésticos inteligentes</a:t>
            </a:r>
            <a:endParaRPr/>
          </a:p>
          <a:p>
            <a:pPr indent="-342900" lvl="0" marL="457200" rtl="0" algn="l">
              <a:spcBef>
                <a:spcPts val="0"/>
              </a:spcBef>
              <a:spcAft>
                <a:spcPts val="0"/>
              </a:spcAft>
              <a:buSzPts val="1800"/>
              <a:buChar char="●"/>
            </a:pPr>
            <a:r>
              <a:rPr lang="pt-BR"/>
              <a:t>Veículos conectados</a:t>
            </a:r>
            <a:endParaRPr/>
          </a:p>
          <a:p>
            <a:pPr indent="-342900" lvl="0" marL="457200" rtl="0" algn="l">
              <a:spcBef>
                <a:spcPts val="0"/>
              </a:spcBef>
              <a:spcAft>
                <a:spcPts val="0"/>
              </a:spcAft>
              <a:buSzPts val="1800"/>
              <a:buChar char="●"/>
            </a:pPr>
            <a:r>
              <a:rPr lang="pt-BR"/>
              <a:t>Sistemas de monitoramento e controle industrial</a:t>
            </a:r>
            <a:endParaRPr/>
          </a:p>
        </p:txBody>
      </p:sp>
      <p:sp>
        <p:nvSpPr>
          <p:cNvPr id="395" name="Google Shape;395;p60"/>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6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Atividade</a:t>
            </a:r>
            <a:endParaRPr/>
          </a:p>
        </p:txBody>
      </p:sp>
      <p:sp>
        <p:nvSpPr>
          <p:cNvPr id="401" name="Google Shape;401;p6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Percorrer a instituição e mapear</a:t>
            </a:r>
            <a:r>
              <a:rPr lang="pt-BR"/>
              <a:t> dispositivos de rede presentes, como roteadores, switches, firewalls, pontos de acesso Wi-Fi, servidores, etc.</a:t>
            </a:r>
            <a:endParaRPr/>
          </a:p>
          <a:p>
            <a:pPr indent="-342900" lvl="0" marL="457200" rtl="0" algn="l">
              <a:spcBef>
                <a:spcPts val="0"/>
              </a:spcBef>
              <a:spcAft>
                <a:spcPts val="0"/>
              </a:spcAft>
              <a:buSzPts val="1800"/>
              <a:buChar char="●"/>
            </a:pPr>
            <a:r>
              <a:rPr lang="pt-BR"/>
              <a:t>Anotar informações relevantes sobre cada dispositivo, como localização física, modelo, endereço IP, </a:t>
            </a:r>
            <a:r>
              <a:rPr lang="pt-BR" strike="sngStrike"/>
              <a:t>endereço MAC</a:t>
            </a:r>
            <a:r>
              <a:rPr lang="pt-BR"/>
              <a:t>, etc.</a:t>
            </a:r>
            <a:endParaRPr/>
          </a:p>
          <a:p>
            <a:pPr indent="-342900" lvl="0" marL="457200" rtl="0" algn="l">
              <a:spcBef>
                <a:spcPts val="0"/>
              </a:spcBef>
              <a:spcAft>
                <a:spcPts val="0"/>
              </a:spcAft>
              <a:buSzPts val="1800"/>
              <a:buChar char="●"/>
            </a:pPr>
            <a:r>
              <a:rPr lang="pt-BR"/>
              <a:t>Se possível tirar fotos ou fazer esboços para ajudar no mapeamento posterior.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Telégrafo</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pic>
        <p:nvPicPr>
          <p:cNvPr id="85" name="Google Shape;85;p17"/>
          <p:cNvPicPr preferRelativeResize="0"/>
          <p:nvPr/>
        </p:nvPicPr>
        <p:blipFill>
          <a:blip r:embed="rId3">
            <a:alphaModFix/>
          </a:blip>
          <a:stretch>
            <a:fillRect/>
          </a:stretch>
        </p:blipFill>
        <p:spPr>
          <a:xfrm>
            <a:off x="1790700" y="1704975"/>
            <a:ext cx="5562600" cy="1733550"/>
          </a:xfrm>
          <a:prstGeom prst="rect">
            <a:avLst/>
          </a:prstGeom>
          <a:noFill/>
          <a:ln>
            <a:noFill/>
          </a:ln>
        </p:spPr>
      </p:pic>
      <p:sp>
        <p:nvSpPr>
          <p:cNvPr id="86" name="Google Shape;86;p17"/>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p6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Protocolos de Comunicação</a:t>
            </a:r>
            <a:endParaRPr/>
          </a:p>
        </p:txBody>
      </p:sp>
      <p:sp>
        <p:nvSpPr>
          <p:cNvPr id="407" name="Google Shape;407;p6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Para garantir que a comunicação ocorra com sucesso, os dispositivos devem utilizar protocolos de comunicação, que são regras predefinidas que devem ser seguidas pelos dispositivos.</a:t>
            </a:r>
            <a:endParaRPr/>
          </a:p>
          <a:p>
            <a:pPr indent="-342900" lvl="0" marL="457200" rtl="0" algn="l">
              <a:spcBef>
                <a:spcPts val="0"/>
              </a:spcBef>
              <a:spcAft>
                <a:spcPts val="0"/>
              </a:spcAft>
              <a:buSzPts val="1800"/>
              <a:buChar char="●"/>
            </a:pPr>
            <a:r>
              <a:rPr lang="pt-BR"/>
              <a:t>Os protocolos utilizados em uma rede devem ser compatíveis.</a:t>
            </a:r>
            <a:endParaRPr/>
          </a:p>
          <a:p>
            <a:pPr indent="-342900" lvl="0" marL="457200" rtl="0" algn="l">
              <a:spcBef>
                <a:spcPts val="0"/>
              </a:spcBef>
              <a:spcAft>
                <a:spcPts val="0"/>
              </a:spcAft>
              <a:buSzPts val="1800"/>
              <a:buChar char="●"/>
            </a:pPr>
            <a:r>
              <a:rPr lang="pt-BR"/>
              <a:t>Os protocolos de rede são semelhantes às regras de trânsito, que devem ser respeitadas pelos motoristas para que cheguem com segurança ao destino.</a:t>
            </a:r>
            <a:endParaRPr/>
          </a:p>
          <a:p>
            <a:pPr indent="-342900" lvl="0" marL="457200" rtl="0" algn="l">
              <a:spcBef>
                <a:spcPts val="0"/>
              </a:spcBef>
              <a:spcAft>
                <a:spcPts val="0"/>
              </a:spcAft>
              <a:buSzPts val="1800"/>
              <a:buChar char="●"/>
            </a:pPr>
            <a:r>
              <a:rPr lang="pt-BR"/>
              <a:t>Os protocolos possuem funções específicas e precisam interagir para tornar o processo de comunicação efetivo.</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sp>
        <p:nvSpPr>
          <p:cNvPr id="412" name="Google Shape;412;p6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Modelo em Camadas</a:t>
            </a:r>
            <a:endParaRPr/>
          </a:p>
        </p:txBody>
      </p:sp>
      <p:sp>
        <p:nvSpPr>
          <p:cNvPr id="413" name="Google Shape;413;p6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O modelo em camadas em redes de computadores é uma abordagem sistemática e organizada para projetar e implementar redes de comunicação. Ele divide o processo de comunicação em redes em várias camadas distintas, cada uma com funções específicas e responsabilidades bem definidas.</a:t>
            </a:r>
            <a:endParaRPr/>
          </a:p>
          <a:p>
            <a:pPr indent="-342900" lvl="0" marL="457200" rtl="0" algn="l">
              <a:spcBef>
                <a:spcPts val="0"/>
              </a:spcBef>
              <a:spcAft>
                <a:spcPts val="0"/>
              </a:spcAft>
              <a:buSzPts val="1800"/>
              <a:buChar char="●"/>
            </a:pPr>
            <a:r>
              <a:rPr lang="pt-BR"/>
              <a:t>O modelo em camadas mais comumente utilizado é o Modelo de Referência OSI (Open Systems Interconnection), desenvolvido pela ISO (International Organization for Standardization). Esse modelo é composto por sete camadas, que são</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7" name="Shape 417"/>
        <p:cNvGrpSpPr/>
        <p:nvPr/>
      </p:nvGrpSpPr>
      <p:grpSpPr>
        <a:xfrm>
          <a:off x="0" y="0"/>
          <a:ext cx="0" cy="0"/>
          <a:chOff x="0" y="0"/>
          <a:chExt cx="0" cy="0"/>
        </a:xfrm>
      </p:grpSpPr>
      <p:sp>
        <p:nvSpPr>
          <p:cNvPr id="418" name="Google Shape;418;p6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Camada Física</a:t>
            </a:r>
            <a:endParaRPr/>
          </a:p>
        </p:txBody>
      </p:sp>
      <p:sp>
        <p:nvSpPr>
          <p:cNvPr id="419" name="Google Shape;419;p6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É responsável pela transmissão de bits brutos por meio do meio físico de comunicação, como cabos de cobre, fibra óptica ou ondas de rádio. Ela define as características elétricas, mecânicas e funcionais da interface física entre o dispositivo transmissor e o meio de transmissão.</a:t>
            </a:r>
            <a:endParaRPr/>
          </a:p>
          <a:p>
            <a:pPr indent="-342900" lvl="0" marL="457200" rtl="0" algn="l">
              <a:spcBef>
                <a:spcPts val="0"/>
              </a:spcBef>
              <a:spcAft>
                <a:spcPts val="0"/>
              </a:spcAft>
              <a:buSzPts val="1800"/>
              <a:buChar char="●"/>
            </a:pPr>
            <a:r>
              <a:rPr lang="pt-BR"/>
              <a:t>Exemplos:</a:t>
            </a:r>
            <a:endParaRPr/>
          </a:p>
          <a:p>
            <a:pPr indent="-317500" lvl="1" marL="914400" rtl="0" algn="l">
              <a:spcBef>
                <a:spcPts val="0"/>
              </a:spcBef>
              <a:spcAft>
                <a:spcPts val="0"/>
              </a:spcAft>
              <a:buSzPts val="1400"/>
              <a:buChar char="○"/>
            </a:pPr>
            <a:r>
              <a:rPr lang="pt-BR"/>
              <a:t>Cabos de cobre (como Ethernet twisted-pair)</a:t>
            </a:r>
            <a:endParaRPr/>
          </a:p>
          <a:p>
            <a:pPr indent="-317500" lvl="1" marL="914400" rtl="0" algn="l">
              <a:spcBef>
                <a:spcPts val="0"/>
              </a:spcBef>
              <a:spcAft>
                <a:spcPts val="0"/>
              </a:spcAft>
              <a:buSzPts val="1400"/>
              <a:buChar char="○"/>
            </a:pPr>
            <a:r>
              <a:rPr lang="pt-BR"/>
              <a:t>Fibra óptica</a:t>
            </a:r>
            <a:endParaRPr/>
          </a:p>
          <a:p>
            <a:pPr indent="-317500" lvl="1" marL="914400" rtl="0" algn="l">
              <a:spcBef>
                <a:spcPts val="0"/>
              </a:spcBef>
              <a:spcAft>
                <a:spcPts val="0"/>
              </a:spcAft>
              <a:buSzPts val="1400"/>
              <a:buChar char="○"/>
            </a:pPr>
            <a:r>
              <a:rPr lang="pt-BR"/>
              <a:t>Sinais elétricos e ópticos</a:t>
            </a:r>
            <a:endParaRPr/>
          </a:p>
          <a:p>
            <a:pPr indent="-317500" lvl="1" marL="914400" rtl="0" algn="l">
              <a:spcBef>
                <a:spcPts val="0"/>
              </a:spcBef>
              <a:spcAft>
                <a:spcPts val="0"/>
              </a:spcAft>
              <a:buSzPts val="1400"/>
              <a:buChar char="○"/>
            </a:pPr>
            <a:r>
              <a:rPr lang="pt-BR"/>
              <a:t>Conectores e pinos (por exemplo, RJ-45)</a:t>
            </a:r>
            <a:endParaRPr/>
          </a:p>
          <a:p>
            <a:pPr indent="-317500" lvl="1" marL="914400" rtl="0" algn="l">
              <a:spcBef>
                <a:spcPts val="0"/>
              </a:spcBef>
              <a:spcAft>
                <a:spcPts val="0"/>
              </a:spcAft>
              <a:buSzPts val="1400"/>
              <a:buChar char="○"/>
            </a:pPr>
            <a:r>
              <a:rPr lang="pt-BR"/>
              <a:t>Hubs, repetidores</a:t>
            </a: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p6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Camada de Enlace de Dados</a:t>
            </a:r>
            <a:endParaRPr/>
          </a:p>
        </p:txBody>
      </p:sp>
      <p:sp>
        <p:nvSpPr>
          <p:cNvPr id="425" name="Google Shape;425;p6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É responsável pela transferência confiável de dados entre nós adjacentes na rede. Ela fornece serviços de detecção e correção de erros, controle de acesso ao meio e endereçamento físico dos dispositivos de rede.</a:t>
            </a:r>
            <a:endParaRPr/>
          </a:p>
          <a:p>
            <a:pPr indent="-342900" lvl="0" marL="457200" rtl="0" algn="l">
              <a:spcBef>
                <a:spcPts val="0"/>
              </a:spcBef>
              <a:spcAft>
                <a:spcPts val="0"/>
              </a:spcAft>
              <a:buSzPts val="1800"/>
              <a:buChar char="●"/>
            </a:pPr>
            <a:r>
              <a:rPr lang="pt-BR"/>
              <a:t>Exemplos:</a:t>
            </a:r>
            <a:endParaRPr/>
          </a:p>
          <a:p>
            <a:pPr indent="-317500" lvl="1" marL="914400" rtl="0" algn="l">
              <a:spcBef>
                <a:spcPts val="0"/>
              </a:spcBef>
              <a:spcAft>
                <a:spcPts val="0"/>
              </a:spcAft>
              <a:buSzPts val="1400"/>
              <a:buChar char="○"/>
            </a:pPr>
            <a:r>
              <a:rPr lang="pt-BR"/>
              <a:t>Ethernet</a:t>
            </a:r>
            <a:endParaRPr/>
          </a:p>
          <a:p>
            <a:pPr indent="-317500" lvl="1" marL="914400" rtl="0" algn="l">
              <a:spcBef>
                <a:spcPts val="0"/>
              </a:spcBef>
              <a:spcAft>
                <a:spcPts val="0"/>
              </a:spcAft>
              <a:buSzPts val="1400"/>
              <a:buChar char="○"/>
            </a:pPr>
            <a:r>
              <a:rPr lang="pt-BR"/>
              <a:t>Wi-Fi (IEEE 802.11)</a:t>
            </a:r>
            <a:endParaRPr/>
          </a:p>
          <a:p>
            <a:pPr indent="-317500" lvl="1" marL="914400" rtl="0" algn="l">
              <a:spcBef>
                <a:spcPts val="0"/>
              </a:spcBef>
              <a:spcAft>
                <a:spcPts val="0"/>
              </a:spcAft>
              <a:buSzPts val="1400"/>
              <a:buChar char="○"/>
            </a:pPr>
            <a:r>
              <a:rPr lang="pt-BR"/>
              <a:t>Ponte (bridge)</a:t>
            </a:r>
            <a:endParaRPr/>
          </a:p>
          <a:p>
            <a:pPr indent="-317500" lvl="1" marL="914400" rtl="0" algn="l">
              <a:spcBef>
                <a:spcPts val="0"/>
              </a:spcBef>
              <a:spcAft>
                <a:spcPts val="0"/>
              </a:spcAft>
              <a:buSzPts val="1400"/>
              <a:buChar char="○"/>
            </a:pPr>
            <a:r>
              <a:rPr lang="pt-BR"/>
              <a:t>Switch</a:t>
            </a:r>
            <a:endParaRPr/>
          </a:p>
          <a:p>
            <a:pPr indent="-317500" lvl="1" marL="914400" rtl="0" algn="l">
              <a:spcBef>
                <a:spcPts val="0"/>
              </a:spcBef>
              <a:spcAft>
                <a:spcPts val="0"/>
              </a:spcAft>
              <a:buSzPts val="1400"/>
              <a:buChar char="○"/>
            </a:pPr>
            <a:r>
              <a:rPr lang="pt-BR"/>
              <a:t>Quadros Ethernet</a:t>
            </a:r>
            <a:endParaRPr/>
          </a:p>
          <a:p>
            <a:pPr indent="-317500" lvl="1" marL="914400" rtl="0" algn="l">
              <a:spcBef>
                <a:spcPts val="0"/>
              </a:spcBef>
              <a:spcAft>
                <a:spcPts val="0"/>
              </a:spcAft>
              <a:buSzPts val="1400"/>
              <a:buChar char="○"/>
            </a:pPr>
            <a:r>
              <a:rPr lang="pt-BR"/>
              <a:t>Detecção e correção de erros (por exemplo, CRC)</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6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Camada de Rede</a:t>
            </a:r>
            <a:endParaRPr/>
          </a:p>
        </p:txBody>
      </p:sp>
      <p:sp>
        <p:nvSpPr>
          <p:cNvPr id="431" name="Google Shape;431;p6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É responsável pelo roteamento dos pacotes de dados da origem ao destino, por meio de vários dispositivos intermediários. Ela lida com o endereçamento lógico dos dispositivos de rede e decide a melhor rota para enviar os dados.</a:t>
            </a:r>
            <a:endParaRPr/>
          </a:p>
          <a:p>
            <a:pPr indent="-342900" lvl="0" marL="457200" rtl="0" algn="l">
              <a:spcBef>
                <a:spcPts val="0"/>
              </a:spcBef>
              <a:spcAft>
                <a:spcPts val="0"/>
              </a:spcAft>
              <a:buSzPts val="1800"/>
              <a:buChar char="●"/>
            </a:pPr>
            <a:r>
              <a:rPr lang="pt-BR"/>
              <a:t>Exemplos:</a:t>
            </a:r>
            <a:endParaRPr/>
          </a:p>
          <a:p>
            <a:pPr indent="-317500" lvl="1" marL="914400" rtl="0" algn="l">
              <a:spcBef>
                <a:spcPts val="0"/>
              </a:spcBef>
              <a:spcAft>
                <a:spcPts val="0"/>
              </a:spcAft>
              <a:buSzPts val="1400"/>
              <a:buChar char="○"/>
            </a:pPr>
            <a:r>
              <a:rPr lang="pt-BR"/>
              <a:t>Protocolo IP (Internet Protocol)</a:t>
            </a:r>
            <a:endParaRPr/>
          </a:p>
          <a:p>
            <a:pPr indent="-317500" lvl="1" marL="914400" rtl="0" algn="l">
              <a:spcBef>
                <a:spcPts val="0"/>
              </a:spcBef>
              <a:spcAft>
                <a:spcPts val="0"/>
              </a:spcAft>
              <a:buSzPts val="1400"/>
              <a:buChar char="○"/>
            </a:pPr>
            <a:r>
              <a:rPr lang="pt-BR"/>
              <a:t>Roteadores</a:t>
            </a:r>
            <a:endParaRPr/>
          </a:p>
          <a:p>
            <a:pPr indent="-317500" lvl="1" marL="914400" rtl="0" algn="l">
              <a:spcBef>
                <a:spcPts val="0"/>
              </a:spcBef>
              <a:spcAft>
                <a:spcPts val="0"/>
              </a:spcAft>
              <a:buSzPts val="1400"/>
              <a:buChar char="○"/>
            </a:pPr>
            <a:r>
              <a:rPr lang="pt-BR"/>
              <a:t>Endereçamento IP (IPv4 ou IPv6)</a:t>
            </a:r>
            <a:endParaRPr/>
          </a:p>
          <a:p>
            <a:pPr indent="-317500" lvl="1" marL="914400" rtl="0" algn="l">
              <a:spcBef>
                <a:spcPts val="0"/>
              </a:spcBef>
              <a:spcAft>
                <a:spcPts val="0"/>
              </a:spcAft>
              <a:buSzPts val="1400"/>
              <a:buChar char="○"/>
            </a:pPr>
            <a:r>
              <a:rPr lang="pt-BR"/>
              <a:t>Protocolos de roteamento (como OSPF, BGP)</a:t>
            </a:r>
            <a:endParaRPr/>
          </a:p>
          <a:p>
            <a:pPr indent="-317500" lvl="1" marL="914400" rtl="0" algn="l">
              <a:spcBef>
                <a:spcPts val="0"/>
              </a:spcBef>
              <a:spcAft>
                <a:spcPts val="0"/>
              </a:spcAft>
              <a:buSzPts val="1400"/>
              <a:buChar char="○"/>
            </a:pPr>
            <a:r>
              <a:rPr lang="pt-BR"/>
              <a:t>ICMP (Internet Control Message Protocol)</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6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Camada de Transporte</a:t>
            </a:r>
            <a:endParaRPr/>
          </a:p>
        </p:txBody>
      </p:sp>
      <p:sp>
        <p:nvSpPr>
          <p:cNvPr id="437" name="Google Shape;437;p6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É responsável por garantir a entrega confiável e ordenada dos dados entre os processos de origem e destino. Ela segmenta os dados recebidos em pacotes menores, fornece controle de fluxo e controle de congestionamento.</a:t>
            </a:r>
            <a:endParaRPr/>
          </a:p>
          <a:p>
            <a:pPr indent="-342900" lvl="0" marL="457200" rtl="0" algn="l">
              <a:spcBef>
                <a:spcPts val="0"/>
              </a:spcBef>
              <a:spcAft>
                <a:spcPts val="0"/>
              </a:spcAft>
              <a:buSzPts val="1800"/>
              <a:buChar char="●"/>
            </a:pPr>
            <a:r>
              <a:rPr lang="pt-BR"/>
              <a:t>Exemplos:</a:t>
            </a:r>
            <a:endParaRPr/>
          </a:p>
          <a:p>
            <a:pPr indent="-317500" lvl="1" marL="914400" rtl="0" algn="l">
              <a:spcBef>
                <a:spcPts val="0"/>
              </a:spcBef>
              <a:spcAft>
                <a:spcPts val="0"/>
              </a:spcAft>
              <a:buSzPts val="1400"/>
              <a:buChar char="○"/>
            </a:pPr>
            <a:r>
              <a:rPr lang="pt-BR"/>
              <a:t>TCP (Transmission Control Protocol)</a:t>
            </a:r>
            <a:endParaRPr/>
          </a:p>
          <a:p>
            <a:pPr indent="-317500" lvl="1" marL="914400" rtl="0" algn="l">
              <a:spcBef>
                <a:spcPts val="0"/>
              </a:spcBef>
              <a:spcAft>
                <a:spcPts val="0"/>
              </a:spcAft>
              <a:buSzPts val="1400"/>
              <a:buChar char="○"/>
            </a:pPr>
            <a:r>
              <a:rPr lang="pt-BR"/>
              <a:t>UDP (User Datagram Protocol)</a:t>
            </a:r>
            <a:endParaRPr/>
          </a:p>
          <a:p>
            <a:pPr indent="-317500" lvl="1" marL="914400" rtl="0" algn="l">
              <a:spcBef>
                <a:spcPts val="0"/>
              </a:spcBef>
              <a:spcAft>
                <a:spcPts val="0"/>
              </a:spcAft>
              <a:buSzPts val="1400"/>
              <a:buChar char="○"/>
            </a:pPr>
            <a:r>
              <a:rPr lang="pt-BR"/>
              <a:t>Portas TCP e UDP (por exemplo, HTTP em TCP porta 80)</a:t>
            </a:r>
            <a:endParaRPr/>
          </a:p>
          <a:p>
            <a:pPr indent="-317500" lvl="1" marL="914400" rtl="0" algn="l">
              <a:spcBef>
                <a:spcPts val="0"/>
              </a:spcBef>
              <a:spcAft>
                <a:spcPts val="0"/>
              </a:spcAft>
              <a:buSzPts val="1400"/>
              <a:buChar char="○"/>
            </a:pPr>
            <a:r>
              <a:rPr lang="pt-BR"/>
              <a:t>Controle de fluxo</a:t>
            </a:r>
            <a:endParaRPr/>
          </a:p>
          <a:p>
            <a:pPr indent="-317500" lvl="1" marL="914400" rtl="0" algn="l">
              <a:spcBef>
                <a:spcPts val="0"/>
              </a:spcBef>
              <a:spcAft>
                <a:spcPts val="0"/>
              </a:spcAft>
              <a:buSzPts val="1400"/>
              <a:buChar char="○"/>
            </a:pPr>
            <a:r>
              <a:rPr lang="pt-BR"/>
              <a:t>Controle de congestionamento.</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6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Camada de Sessão</a:t>
            </a:r>
            <a:endParaRPr/>
          </a:p>
        </p:txBody>
      </p:sp>
      <p:sp>
        <p:nvSpPr>
          <p:cNvPr id="443" name="Google Shape;443;p6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É responsável pelo estabelecimento, gerenciamento e terminação das sessões de comunicação entre os aplicativos em execução em diferentes dispositivos. Ela sincroniza o diálogo entre os processos de origem e destino e fornece mecanismos para recuperação de falhas.</a:t>
            </a:r>
            <a:endParaRPr/>
          </a:p>
          <a:p>
            <a:pPr indent="-342900" lvl="0" marL="457200" rtl="0" algn="l">
              <a:spcBef>
                <a:spcPts val="0"/>
              </a:spcBef>
              <a:spcAft>
                <a:spcPts val="0"/>
              </a:spcAft>
              <a:buSzPts val="1800"/>
              <a:buChar char="●"/>
            </a:pPr>
            <a:r>
              <a:rPr lang="pt-BR"/>
              <a:t>Exemplos:</a:t>
            </a:r>
            <a:endParaRPr/>
          </a:p>
          <a:p>
            <a:pPr indent="-317500" lvl="1" marL="914400" rtl="0" algn="l">
              <a:spcBef>
                <a:spcPts val="0"/>
              </a:spcBef>
              <a:spcAft>
                <a:spcPts val="0"/>
              </a:spcAft>
              <a:buSzPts val="1400"/>
              <a:buChar char="○"/>
            </a:pPr>
            <a:r>
              <a:rPr lang="pt-BR"/>
              <a:t>NetBIOS (Network Basic Input/Output System)</a:t>
            </a:r>
            <a:endParaRPr/>
          </a:p>
          <a:p>
            <a:pPr indent="-317500" lvl="1" marL="914400" rtl="0" algn="l">
              <a:spcBef>
                <a:spcPts val="0"/>
              </a:spcBef>
              <a:spcAft>
                <a:spcPts val="0"/>
              </a:spcAft>
              <a:buSzPts val="1400"/>
              <a:buChar char="○"/>
            </a:pPr>
            <a:r>
              <a:rPr lang="pt-BR"/>
              <a:t>Sockets</a:t>
            </a:r>
            <a:endParaRPr/>
          </a:p>
          <a:p>
            <a:pPr indent="-317500" lvl="1" marL="914400" rtl="0" algn="l">
              <a:spcBef>
                <a:spcPts val="0"/>
              </a:spcBef>
              <a:spcAft>
                <a:spcPts val="0"/>
              </a:spcAft>
              <a:buSzPts val="1400"/>
              <a:buChar char="○"/>
            </a:pPr>
            <a:r>
              <a:rPr lang="pt-BR"/>
              <a:t>Estabelecimento e término de conexões</a:t>
            </a:r>
            <a:endParaRPr/>
          </a:p>
          <a:p>
            <a:pPr indent="-317500" lvl="1" marL="914400" rtl="0" algn="l">
              <a:spcBef>
                <a:spcPts val="0"/>
              </a:spcBef>
              <a:spcAft>
                <a:spcPts val="0"/>
              </a:spcAft>
              <a:buSzPts val="1400"/>
              <a:buChar char="○"/>
            </a:pPr>
            <a:r>
              <a:rPr lang="pt-BR"/>
              <a:t>Sincronização de sessões</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p6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Camada de Apresentação</a:t>
            </a:r>
            <a:endParaRPr/>
          </a:p>
        </p:txBody>
      </p:sp>
      <p:sp>
        <p:nvSpPr>
          <p:cNvPr id="449" name="Google Shape;449;p6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É responsável pela representação dos dados para garantir a interoperabilidade entre diferentes sistemas. Ela lida com a codificação, compressão e criptografia dos dados, além da tradução entre diferentes formatos de dados.</a:t>
            </a:r>
            <a:endParaRPr/>
          </a:p>
          <a:p>
            <a:pPr indent="-342900" lvl="0" marL="457200" rtl="0" algn="l">
              <a:spcBef>
                <a:spcPts val="0"/>
              </a:spcBef>
              <a:spcAft>
                <a:spcPts val="0"/>
              </a:spcAft>
              <a:buSzPts val="1800"/>
              <a:buChar char="●"/>
            </a:pPr>
            <a:r>
              <a:rPr lang="pt-BR"/>
              <a:t>Exemplos:</a:t>
            </a:r>
            <a:endParaRPr/>
          </a:p>
          <a:p>
            <a:pPr indent="-317500" lvl="1" marL="914400" rtl="0" algn="l">
              <a:spcBef>
                <a:spcPts val="0"/>
              </a:spcBef>
              <a:spcAft>
                <a:spcPts val="0"/>
              </a:spcAft>
              <a:buSzPts val="1400"/>
              <a:buChar char="○"/>
            </a:pPr>
            <a:r>
              <a:rPr lang="pt-BR"/>
              <a:t>SSL/TLS (Secure Sockets Layer/Transport Layer Security)</a:t>
            </a:r>
            <a:endParaRPr/>
          </a:p>
          <a:p>
            <a:pPr indent="-317500" lvl="1" marL="914400" rtl="0" algn="l">
              <a:spcBef>
                <a:spcPts val="0"/>
              </a:spcBef>
              <a:spcAft>
                <a:spcPts val="0"/>
              </a:spcAft>
              <a:buSzPts val="1400"/>
              <a:buChar char="○"/>
            </a:pPr>
            <a:r>
              <a:rPr lang="pt-BR"/>
              <a:t>MIME (Multipurpose Internet Mail Extensions)</a:t>
            </a:r>
            <a:endParaRPr/>
          </a:p>
          <a:p>
            <a:pPr indent="-317500" lvl="1" marL="914400" rtl="0" algn="l">
              <a:spcBef>
                <a:spcPts val="0"/>
              </a:spcBef>
              <a:spcAft>
                <a:spcPts val="0"/>
              </a:spcAft>
              <a:buSzPts val="1400"/>
              <a:buChar char="○"/>
            </a:pPr>
            <a:r>
              <a:rPr lang="pt-BR"/>
              <a:t>Codificação e compressão de dados</a:t>
            </a:r>
            <a:endParaRPr/>
          </a:p>
          <a:p>
            <a:pPr indent="-317500" lvl="1" marL="914400" rtl="0" algn="l">
              <a:spcBef>
                <a:spcPts val="0"/>
              </a:spcBef>
              <a:spcAft>
                <a:spcPts val="0"/>
              </a:spcAft>
              <a:buSzPts val="1400"/>
              <a:buChar char="○"/>
            </a:pPr>
            <a:r>
              <a:rPr lang="pt-BR"/>
              <a:t>Tradução de formatos de dados</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7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Camada de Aplicação</a:t>
            </a:r>
            <a:endParaRPr/>
          </a:p>
        </p:txBody>
      </p:sp>
      <p:sp>
        <p:nvSpPr>
          <p:cNvPr id="455" name="Google Shape;455;p7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É a camada mais próxima dos aplicativos de usuário final. Ela fornece serviços de rede específicos para os aplicativos, como transferência de arquivos, correio eletrônico, acesso web, entre outros.</a:t>
            </a:r>
            <a:endParaRPr/>
          </a:p>
          <a:p>
            <a:pPr indent="-342900" lvl="0" marL="457200" rtl="0" algn="l">
              <a:spcBef>
                <a:spcPts val="0"/>
              </a:spcBef>
              <a:spcAft>
                <a:spcPts val="0"/>
              </a:spcAft>
              <a:buSzPts val="1800"/>
              <a:buChar char="●"/>
            </a:pPr>
            <a:r>
              <a:rPr lang="pt-BR"/>
              <a:t>Exemplos:</a:t>
            </a:r>
            <a:endParaRPr/>
          </a:p>
          <a:p>
            <a:pPr indent="-317500" lvl="1" marL="914400" rtl="0" algn="l">
              <a:spcBef>
                <a:spcPts val="0"/>
              </a:spcBef>
              <a:spcAft>
                <a:spcPts val="0"/>
              </a:spcAft>
              <a:buSzPts val="1400"/>
              <a:buChar char="○"/>
            </a:pPr>
            <a:r>
              <a:rPr lang="pt-BR"/>
              <a:t>HTTP (Hypertext Transfer Protocol)</a:t>
            </a:r>
            <a:endParaRPr/>
          </a:p>
          <a:p>
            <a:pPr indent="-317500" lvl="1" marL="914400" rtl="0" algn="l">
              <a:spcBef>
                <a:spcPts val="0"/>
              </a:spcBef>
              <a:spcAft>
                <a:spcPts val="0"/>
              </a:spcAft>
              <a:buSzPts val="1400"/>
              <a:buChar char="○"/>
            </a:pPr>
            <a:r>
              <a:rPr lang="pt-BR"/>
              <a:t>FTP (File Transfer Protocol)</a:t>
            </a:r>
            <a:endParaRPr/>
          </a:p>
          <a:p>
            <a:pPr indent="-317500" lvl="1" marL="914400" rtl="0" algn="l">
              <a:spcBef>
                <a:spcPts val="0"/>
              </a:spcBef>
              <a:spcAft>
                <a:spcPts val="0"/>
              </a:spcAft>
              <a:buSzPts val="1400"/>
              <a:buChar char="○"/>
            </a:pPr>
            <a:r>
              <a:rPr lang="pt-BR"/>
              <a:t>SMTP (Simple Mail Transfer Protocol)</a:t>
            </a:r>
            <a:endParaRPr/>
          </a:p>
          <a:p>
            <a:pPr indent="-317500" lvl="1" marL="914400" rtl="0" algn="l">
              <a:spcBef>
                <a:spcPts val="0"/>
              </a:spcBef>
              <a:spcAft>
                <a:spcPts val="0"/>
              </a:spcAft>
              <a:buSzPts val="1400"/>
              <a:buChar char="○"/>
            </a:pPr>
            <a:r>
              <a:rPr lang="pt-BR"/>
              <a:t>DNS (Domain Name System)</a:t>
            </a:r>
            <a:endParaRPr/>
          </a:p>
          <a:p>
            <a:pPr indent="-317500" lvl="1" marL="914400" rtl="0" algn="l">
              <a:spcBef>
                <a:spcPts val="0"/>
              </a:spcBef>
              <a:spcAft>
                <a:spcPts val="0"/>
              </a:spcAft>
              <a:buSzPts val="1400"/>
              <a:buChar char="○"/>
            </a:pPr>
            <a:r>
              <a:rPr lang="pt-BR"/>
              <a:t>Telnet, SSH (Secure Shell)</a:t>
            </a:r>
            <a:endParaRPr/>
          </a:p>
          <a:p>
            <a:pPr indent="-317500" lvl="1" marL="914400" rtl="0" algn="l">
              <a:spcBef>
                <a:spcPts val="0"/>
              </a:spcBef>
              <a:spcAft>
                <a:spcPts val="0"/>
              </a:spcAft>
              <a:buSzPts val="1400"/>
              <a:buChar char="○"/>
            </a:pPr>
            <a:r>
              <a:rPr lang="pt-BR"/>
              <a:t>Protocolos de aplicação específicos</a:t>
            </a:r>
            <a:endParaRPr/>
          </a:p>
          <a:p>
            <a:pPr indent="0" lvl="0" marL="0" rtl="0" algn="l">
              <a:spcBef>
                <a:spcPts val="120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Telégrafo</a:t>
            </a:r>
            <a:r>
              <a:rPr lang="pt-BR"/>
              <a:t> – Rede Ferroviária 1932</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pic>
        <p:nvPicPr>
          <p:cNvPr id="92" name="Google Shape;92;p18"/>
          <p:cNvPicPr preferRelativeResize="0"/>
          <p:nvPr/>
        </p:nvPicPr>
        <p:blipFill>
          <a:blip r:embed="rId3">
            <a:alphaModFix/>
          </a:blip>
          <a:stretch>
            <a:fillRect/>
          </a:stretch>
        </p:blipFill>
        <p:spPr>
          <a:xfrm>
            <a:off x="1845388" y="1375800"/>
            <a:ext cx="5453225" cy="3193075"/>
          </a:xfrm>
          <a:prstGeom prst="rect">
            <a:avLst/>
          </a:prstGeom>
          <a:noFill/>
          <a:ln>
            <a:noFill/>
          </a:ln>
        </p:spPr>
      </p:pic>
      <p:sp>
        <p:nvSpPr>
          <p:cNvPr id="93" name="Google Shape;93;p18"/>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Telefonia</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99" name="Google Shape;99;p19"/>
          <p:cNvSpPr txBox="1"/>
          <p:nvPr>
            <p:ph idx="2" type="body"/>
          </p:nvPr>
        </p:nvSpPr>
        <p:spPr>
          <a:xfrm>
            <a:off x="1891850" y="1152475"/>
            <a:ext cx="6940500" cy="3416400"/>
          </a:xfrm>
          <a:prstGeom prst="rect">
            <a:avLst/>
          </a:prstGeom>
        </p:spPr>
        <p:txBody>
          <a:bodyPr anchorCtr="0" anchor="t" bIns="91425" lIns="91425" spcFirstLastPara="1" rIns="91425" wrap="square" tIns="91425">
            <a:noAutofit/>
          </a:bodyPr>
          <a:lstStyle/>
          <a:p>
            <a:pPr indent="-336232" lvl="0" marL="457200" rtl="0" algn="l">
              <a:lnSpc>
                <a:spcPct val="95000"/>
              </a:lnSpc>
              <a:spcBef>
                <a:spcPts val="0"/>
              </a:spcBef>
              <a:spcAft>
                <a:spcPts val="0"/>
              </a:spcAft>
              <a:buSzPts val="1695"/>
              <a:buChar char="●"/>
            </a:pPr>
            <a:r>
              <a:rPr lang="pt-BR" sz="1695"/>
              <a:t>Em 1876 um novo fato revolucionou as  telecomunicações, Alexander Graham Bell </a:t>
            </a:r>
            <a:r>
              <a:rPr lang="pt-BR" sz="1695"/>
              <a:t>inventou</a:t>
            </a:r>
            <a:r>
              <a:rPr lang="pt-BR" sz="1695"/>
              <a:t> o  telefone.</a:t>
            </a:r>
            <a:endParaRPr sz="1695"/>
          </a:p>
          <a:p>
            <a:pPr indent="0" lvl="0" marL="0" rtl="0" algn="l">
              <a:lnSpc>
                <a:spcPct val="95000"/>
              </a:lnSpc>
              <a:spcBef>
                <a:spcPts val="1200"/>
              </a:spcBef>
              <a:spcAft>
                <a:spcPts val="0"/>
              </a:spcAft>
              <a:buClr>
                <a:schemeClr val="dk1"/>
              </a:buClr>
              <a:buSzPts val="1018"/>
              <a:buFont typeface="Arial"/>
              <a:buNone/>
            </a:pPr>
            <a:r>
              <a:t/>
            </a:r>
            <a:endParaRPr sz="1695"/>
          </a:p>
          <a:p>
            <a:pPr indent="-336232" lvl="0" marL="457200" rtl="0" algn="l">
              <a:lnSpc>
                <a:spcPct val="95000"/>
              </a:lnSpc>
              <a:spcBef>
                <a:spcPts val="1200"/>
              </a:spcBef>
              <a:spcAft>
                <a:spcPts val="0"/>
              </a:spcAft>
              <a:buSzPts val="1695"/>
              <a:buChar char="●"/>
            </a:pPr>
            <a:r>
              <a:rPr lang="pt-BR" sz="1695"/>
              <a:t>1877 telefone é utilizado em uma residência pela  primeira vez</a:t>
            </a:r>
            <a:endParaRPr sz="1695"/>
          </a:p>
          <a:p>
            <a:pPr indent="0" lvl="0" marL="0" rtl="0" algn="l">
              <a:lnSpc>
                <a:spcPct val="95000"/>
              </a:lnSpc>
              <a:spcBef>
                <a:spcPts val="1200"/>
              </a:spcBef>
              <a:spcAft>
                <a:spcPts val="0"/>
              </a:spcAft>
              <a:buClr>
                <a:schemeClr val="dk1"/>
              </a:buClr>
              <a:buSzPts val="1018"/>
              <a:buFont typeface="Arial"/>
              <a:buNone/>
            </a:pPr>
            <a:r>
              <a:t/>
            </a:r>
            <a:endParaRPr sz="1695"/>
          </a:p>
          <a:p>
            <a:pPr indent="-336232" lvl="0" marL="457200" rtl="0" algn="l">
              <a:lnSpc>
                <a:spcPct val="95000"/>
              </a:lnSpc>
              <a:spcBef>
                <a:spcPts val="1200"/>
              </a:spcBef>
              <a:spcAft>
                <a:spcPts val="0"/>
              </a:spcAft>
              <a:buSzPts val="1695"/>
              <a:buChar char="●"/>
            </a:pPr>
            <a:r>
              <a:rPr lang="pt-BR" sz="1695"/>
              <a:t>1884 instalada a primeira linha de telefonia de longa  distância, entre NY e Boston</a:t>
            </a:r>
            <a:endParaRPr sz="1695"/>
          </a:p>
          <a:p>
            <a:pPr indent="0" lvl="0" marL="0" rtl="0" algn="l">
              <a:lnSpc>
                <a:spcPct val="95000"/>
              </a:lnSpc>
              <a:spcBef>
                <a:spcPts val="1200"/>
              </a:spcBef>
              <a:spcAft>
                <a:spcPts val="0"/>
              </a:spcAft>
              <a:buClr>
                <a:schemeClr val="dk1"/>
              </a:buClr>
              <a:buSzPts val="1018"/>
              <a:buFont typeface="Arial"/>
              <a:buNone/>
            </a:pPr>
            <a:r>
              <a:t/>
            </a:r>
            <a:endParaRPr sz="1695"/>
          </a:p>
          <a:p>
            <a:pPr indent="-336232" lvl="0" marL="457200" rtl="0" algn="l">
              <a:lnSpc>
                <a:spcPct val="95000"/>
              </a:lnSpc>
              <a:spcBef>
                <a:spcPts val="1200"/>
              </a:spcBef>
              <a:spcAft>
                <a:spcPts val="0"/>
              </a:spcAft>
              <a:buSzPts val="1695"/>
              <a:buChar char="●"/>
            </a:pPr>
            <a:r>
              <a:rPr lang="pt-BR" sz="1695"/>
              <a:t>1900 primeiro telefone sem fio (24 anos após telefone  convencional)</a:t>
            </a:r>
            <a:endParaRPr sz="1695"/>
          </a:p>
          <a:p>
            <a:pPr indent="0" lvl="0" marL="0" rtl="0" algn="l">
              <a:lnSpc>
                <a:spcPct val="95000"/>
              </a:lnSpc>
              <a:spcBef>
                <a:spcPts val="1200"/>
              </a:spcBef>
              <a:spcAft>
                <a:spcPts val="0"/>
              </a:spcAft>
              <a:buClr>
                <a:schemeClr val="dk1"/>
              </a:buClr>
              <a:buSzPts val="1018"/>
              <a:buFont typeface="Arial"/>
              <a:buNone/>
            </a:pPr>
            <a:r>
              <a:t/>
            </a:r>
            <a:endParaRPr sz="1695"/>
          </a:p>
          <a:p>
            <a:pPr indent="0" lvl="0" marL="0" rtl="0" algn="l">
              <a:lnSpc>
                <a:spcPct val="95000"/>
              </a:lnSpc>
              <a:spcBef>
                <a:spcPts val="1200"/>
              </a:spcBef>
              <a:spcAft>
                <a:spcPts val="1200"/>
              </a:spcAft>
              <a:buSzPts val="1018"/>
              <a:buNone/>
            </a:pPr>
            <a:r>
              <a:t/>
            </a:r>
            <a:endParaRPr sz="1695"/>
          </a:p>
        </p:txBody>
      </p:sp>
      <p:pic>
        <p:nvPicPr>
          <p:cNvPr id="100" name="Google Shape;100;p19"/>
          <p:cNvPicPr preferRelativeResize="0"/>
          <p:nvPr/>
        </p:nvPicPr>
        <p:blipFill>
          <a:blip r:embed="rId3">
            <a:alphaModFix/>
          </a:blip>
          <a:stretch>
            <a:fillRect/>
          </a:stretch>
        </p:blipFill>
        <p:spPr>
          <a:xfrm>
            <a:off x="311700" y="1275138"/>
            <a:ext cx="1447800" cy="2981325"/>
          </a:xfrm>
          <a:prstGeom prst="rect">
            <a:avLst/>
          </a:prstGeom>
          <a:noFill/>
          <a:ln>
            <a:noFill/>
          </a:ln>
        </p:spPr>
      </p:pic>
      <p:sp>
        <p:nvSpPr>
          <p:cNvPr id="101" name="Google Shape;101;p19"/>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Satélites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07" name="Google Shape;107;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pt-BR" sz="2100"/>
              <a:t>Em 1957 surge o primeiro satélite artificial  Russo– Sputnik (Guerra Fria).</a:t>
            </a:r>
            <a:endParaRPr sz="2100"/>
          </a:p>
          <a:p>
            <a:pPr indent="0" lvl="0" marL="0" rtl="0" algn="l">
              <a:spcBef>
                <a:spcPts val="1200"/>
              </a:spcBef>
              <a:spcAft>
                <a:spcPts val="0"/>
              </a:spcAft>
              <a:buNone/>
            </a:pPr>
            <a:r>
              <a:t/>
            </a:r>
            <a:endParaRPr sz="2100"/>
          </a:p>
          <a:p>
            <a:pPr indent="-361950" lvl="0" marL="457200" rtl="0" algn="l">
              <a:spcBef>
                <a:spcPts val="1200"/>
              </a:spcBef>
              <a:spcAft>
                <a:spcPts val="0"/>
              </a:spcAft>
              <a:buSzPts val="2100"/>
              <a:buChar char="●"/>
            </a:pPr>
            <a:r>
              <a:rPr lang="pt-BR" sz="2100"/>
              <a:t>10 de junho de 1962 foi colocado em órbita o  primeiro satélite ativo de comunicações - Telstar - que permitiu transmissão de conversações de chamadas telefônicas e sinais de televisão a cores.</a:t>
            </a:r>
            <a:endParaRPr sz="2100"/>
          </a:p>
          <a:p>
            <a:pPr indent="0" lvl="0" marL="0" rtl="0" algn="l">
              <a:spcBef>
                <a:spcPts val="1200"/>
              </a:spcBef>
              <a:spcAft>
                <a:spcPts val="0"/>
              </a:spcAft>
              <a:buNone/>
            </a:pPr>
            <a:r>
              <a:t/>
            </a:r>
            <a:endParaRPr sz="2100"/>
          </a:p>
          <a:p>
            <a:pPr indent="0" lvl="0" marL="457200" rtl="0" algn="l">
              <a:spcBef>
                <a:spcPts val="1200"/>
              </a:spcBef>
              <a:spcAft>
                <a:spcPts val="1200"/>
              </a:spcAft>
              <a:buNone/>
            </a:pPr>
            <a:r>
              <a:t/>
            </a:r>
            <a:endParaRPr sz="2100"/>
          </a:p>
        </p:txBody>
      </p:sp>
      <p:sp>
        <p:nvSpPr>
          <p:cNvPr id="108" name="Google Shape;108;p20"/>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pt-BR"/>
              <a:t>Cabos Ópticos</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14" name="Google Shape;114;p21"/>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pt-BR" sz="2200"/>
              <a:t>Em 1870 o físico inglês  Tyndall </a:t>
            </a:r>
            <a:r>
              <a:rPr lang="pt-BR" sz="2200"/>
              <a:t>demonstrou</a:t>
            </a:r>
            <a:r>
              <a:rPr lang="pt-BR" sz="2200"/>
              <a:t> que  um feixe de luz podia se  deslocar através de um  tubo (de água comum)  mesmo quando curvado,  surgiam os primeiros  fundamentos da fibra  óptica.</a:t>
            </a:r>
            <a:endParaRPr sz="2200"/>
          </a:p>
          <a:p>
            <a:pPr indent="0" lvl="0" marL="0" rtl="0" algn="l">
              <a:spcBef>
                <a:spcPts val="1200"/>
              </a:spcBef>
              <a:spcAft>
                <a:spcPts val="0"/>
              </a:spcAft>
              <a:buClr>
                <a:schemeClr val="dk1"/>
              </a:buClr>
              <a:buSzPts val="1100"/>
              <a:buFont typeface="Arial"/>
              <a:buNone/>
            </a:pPr>
            <a:r>
              <a:t/>
            </a:r>
            <a:endParaRPr sz="2200"/>
          </a:p>
          <a:p>
            <a:pPr indent="0" lvl="0" marL="0" rtl="0" algn="l">
              <a:spcBef>
                <a:spcPts val="1200"/>
              </a:spcBef>
              <a:spcAft>
                <a:spcPts val="1200"/>
              </a:spcAft>
              <a:buNone/>
            </a:pPr>
            <a:r>
              <a:t/>
            </a:r>
            <a:endParaRPr sz="2200"/>
          </a:p>
        </p:txBody>
      </p:sp>
      <p:pic>
        <p:nvPicPr>
          <p:cNvPr id="115" name="Google Shape;115;p21"/>
          <p:cNvPicPr preferRelativeResize="0"/>
          <p:nvPr/>
        </p:nvPicPr>
        <p:blipFill>
          <a:blip r:embed="rId3">
            <a:alphaModFix/>
          </a:blip>
          <a:stretch>
            <a:fillRect/>
          </a:stretch>
        </p:blipFill>
        <p:spPr>
          <a:xfrm>
            <a:off x="1140300" y="1478175"/>
            <a:ext cx="1866900" cy="2647950"/>
          </a:xfrm>
          <a:prstGeom prst="rect">
            <a:avLst/>
          </a:prstGeom>
          <a:noFill/>
          <a:ln>
            <a:noFill/>
          </a:ln>
        </p:spPr>
      </p:pic>
      <p:sp>
        <p:nvSpPr>
          <p:cNvPr id="116" name="Google Shape;116;p21"/>
          <p:cNvSpPr txBox="1"/>
          <p:nvPr/>
        </p:nvSpPr>
        <p:spPr>
          <a:xfrm>
            <a:off x="-19200" y="4596275"/>
            <a:ext cx="91632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a:t>Prof. Fabio Spak 18/05/2023 - Curso Técnico em Automação - Redes Industriais</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